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7" r:id="rId4"/>
  </p:sldMasterIdLst>
  <p:notesMasterIdLst>
    <p:notesMasterId r:id="rId36"/>
  </p:notesMasterIdLst>
  <p:sldIdLst>
    <p:sldId id="256" r:id="rId5"/>
    <p:sldId id="257" r:id="rId6"/>
    <p:sldId id="259" r:id="rId7"/>
    <p:sldId id="293" r:id="rId8"/>
    <p:sldId id="277" r:id="rId9"/>
    <p:sldId id="260" r:id="rId10"/>
    <p:sldId id="300" r:id="rId11"/>
    <p:sldId id="261" r:id="rId12"/>
    <p:sldId id="296" r:id="rId13"/>
    <p:sldId id="297" r:id="rId14"/>
    <p:sldId id="283" r:id="rId15"/>
    <p:sldId id="299" r:id="rId16"/>
    <p:sldId id="286" r:id="rId17"/>
    <p:sldId id="280" r:id="rId18"/>
    <p:sldId id="262" r:id="rId19"/>
    <p:sldId id="302" r:id="rId20"/>
    <p:sldId id="303" r:id="rId21"/>
    <p:sldId id="271" r:id="rId22"/>
    <p:sldId id="290" r:id="rId23"/>
    <p:sldId id="304" r:id="rId24"/>
    <p:sldId id="305" r:id="rId25"/>
    <p:sldId id="310" r:id="rId26"/>
    <p:sldId id="306" r:id="rId27"/>
    <p:sldId id="311" r:id="rId28"/>
    <p:sldId id="307" r:id="rId29"/>
    <p:sldId id="308" r:id="rId30"/>
    <p:sldId id="309" r:id="rId31"/>
    <p:sldId id="294" r:id="rId32"/>
    <p:sldId id="279" r:id="rId33"/>
    <p:sldId id="292" r:id="rId34"/>
    <p:sldId id="295" r:id="rId35"/>
  </p:sldIdLst>
  <p:sldSz cx="9144000" cy="6858000" type="screen4x3"/>
  <p:notesSz cx="6858000" cy="97107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rednji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slide" Target="slides/slide9.xml" /><Relationship Id="rId18" Type="http://schemas.openxmlformats.org/officeDocument/2006/relationships/slide" Target="slides/slide14.xml" /><Relationship Id="rId26" Type="http://schemas.openxmlformats.org/officeDocument/2006/relationships/slide" Target="slides/slide22.xml" /><Relationship Id="rId39" Type="http://schemas.openxmlformats.org/officeDocument/2006/relationships/theme" Target="theme/theme1.xml" /><Relationship Id="rId3" Type="http://schemas.openxmlformats.org/officeDocument/2006/relationships/customXml" Target="../customXml/item3.xml" /><Relationship Id="rId21" Type="http://schemas.openxmlformats.org/officeDocument/2006/relationships/slide" Target="slides/slide17.xml" /><Relationship Id="rId34" Type="http://schemas.openxmlformats.org/officeDocument/2006/relationships/slide" Target="slides/slide30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slide" Target="slides/slide13.xml" /><Relationship Id="rId25" Type="http://schemas.openxmlformats.org/officeDocument/2006/relationships/slide" Target="slides/slide21.xml" /><Relationship Id="rId33" Type="http://schemas.openxmlformats.org/officeDocument/2006/relationships/slide" Target="slides/slide29.xml" /><Relationship Id="rId38" Type="http://schemas.openxmlformats.org/officeDocument/2006/relationships/viewProps" Target="viewProps.xml" /><Relationship Id="rId2" Type="http://schemas.openxmlformats.org/officeDocument/2006/relationships/customXml" Target="../customXml/item2.xml" /><Relationship Id="rId16" Type="http://schemas.openxmlformats.org/officeDocument/2006/relationships/slide" Target="slides/slide12.xml" /><Relationship Id="rId20" Type="http://schemas.openxmlformats.org/officeDocument/2006/relationships/slide" Target="slides/slide16.xml" /><Relationship Id="rId29" Type="http://schemas.openxmlformats.org/officeDocument/2006/relationships/slide" Target="slides/slide25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24" Type="http://schemas.openxmlformats.org/officeDocument/2006/relationships/slide" Target="slides/slide20.xml" /><Relationship Id="rId32" Type="http://schemas.openxmlformats.org/officeDocument/2006/relationships/slide" Target="slides/slide28.xml" /><Relationship Id="rId37" Type="http://schemas.openxmlformats.org/officeDocument/2006/relationships/presProps" Target="presProps.xml" /><Relationship Id="rId40" Type="http://schemas.openxmlformats.org/officeDocument/2006/relationships/tableStyles" Target="tableStyles.xml" /><Relationship Id="rId5" Type="http://schemas.openxmlformats.org/officeDocument/2006/relationships/slide" Target="slides/slide1.xml" /><Relationship Id="rId15" Type="http://schemas.openxmlformats.org/officeDocument/2006/relationships/slide" Target="slides/slide11.xml" /><Relationship Id="rId23" Type="http://schemas.openxmlformats.org/officeDocument/2006/relationships/slide" Target="slides/slide19.xml" /><Relationship Id="rId28" Type="http://schemas.openxmlformats.org/officeDocument/2006/relationships/slide" Target="slides/slide24.xml" /><Relationship Id="rId36" Type="http://schemas.openxmlformats.org/officeDocument/2006/relationships/notesMaster" Target="notesMasters/notesMaster1.xml" /><Relationship Id="rId10" Type="http://schemas.openxmlformats.org/officeDocument/2006/relationships/slide" Target="slides/slide6.xml" /><Relationship Id="rId19" Type="http://schemas.openxmlformats.org/officeDocument/2006/relationships/slide" Target="slides/slide15.xml" /><Relationship Id="rId31" Type="http://schemas.openxmlformats.org/officeDocument/2006/relationships/slide" Target="slides/slide27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slide" Target="slides/slide10.xml" /><Relationship Id="rId22" Type="http://schemas.openxmlformats.org/officeDocument/2006/relationships/slide" Target="slides/slide18.xml" /><Relationship Id="rId27" Type="http://schemas.openxmlformats.org/officeDocument/2006/relationships/slide" Target="slides/slide23.xml" /><Relationship Id="rId30" Type="http://schemas.openxmlformats.org/officeDocument/2006/relationships/slide" Target="slides/slide26.xml" /><Relationship Id="rId35" Type="http://schemas.openxmlformats.org/officeDocument/2006/relationships/slide" Target="slides/slide3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4FE43B-B9A4-43A8-AD79-E3BF11EB92C5}" type="datetimeFigureOut">
              <a:rPr lang="hr-HR" smtClean="0"/>
              <a:pPr/>
              <a:t>18.5.2023.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613275"/>
            <a:ext cx="5486400" cy="436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2233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92233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CCD0E-DF4F-4AA5-81B0-4BE0B1DC8024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9578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5CD1C-0E50-4D66-AF9C-608CC5599945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4318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5CD1C-0E50-4D66-AF9C-608CC5599945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4133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5CD1C-0E50-4D66-AF9C-608CC5599945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631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pPr lvl="0"/>
            <a:endParaRPr lang="hr-HR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63968-757F-413B-A2D4-532D24C010D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9852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5CD1C-0E50-4D66-AF9C-608CC5599945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3153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5CD1C-0E50-4D66-AF9C-608CC5599945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516197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5CD1C-0E50-4D66-AF9C-608CC5599945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7663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5CD1C-0E50-4D66-AF9C-608CC5599945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941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5CD1C-0E50-4D66-AF9C-608CC5599945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74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5CD1C-0E50-4D66-AF9C-608CC5599945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743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5CD1C-0E50-4D66-AF9C-608CC5599945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9069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5CD1C-0E50-4D66-AF9C-608CC5599945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1463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4F5CD1C-0E50-4D66-AF9C-608CC5599945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8940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helpdesk@skole.hr" TargetMode="External" /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>
            <a:off x="-828600" y="4941168"/>
            <a:ext cx="79208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hr-HR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IDEMO U SREDNJU!</a:t>
            </a:r>
          </a:p>
        </p:txBody>
      </p:sp>
      <p:sp>
        <p:nvSpPr>
          <p:cNvPr id="6" name="Pravokutnik 5"/>
          <p:cNvSpPr/>
          <p:nvPr/>
        </p:nvSpPr>
        <p:spPr>
          <a:xfrm>
            <a:off x="2483768" y="6021288"/>
            <a:ext cx="367240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hr-HR" sz="3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2060"/>
                </a:solidFill>
              </a:rPr>
              <a:t>šk.god.2023./2024.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89916" y="0"/>
            <a:ext cx="8229600" cy="1143000"/>
          </a:xfrm>
        </p:spPr>
        <p:txBody>
          <a:bodyPr/>
          <a:lstStyle/>
          <a:p>
            <a:pPr eaLnBrk="1" hangingPunct="1"/>
            <a:r>
              <a:rPr lang="hr-HR" dirty="0"/>
              <a:t>B. DODATNI ELEMENTI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24484" y="920652"/>
            <a:ext cx="7797552" cy="1008112"/>
          </a:xfrm>
        </p:spPr>
        <p:txBody>
          <a:bodyPr>
            <a:normAutofit/>
          </a:bodyPr>
          <a:lstStyle/>
          <a:p>
            <a:pPr marL="109728" indent="0">
              <a:lnSpc>
                <a:spcPct val="90000"/>
              </a:lnSpc>
              <a:buNone/>
            </a:pPr>
            <a:r>
              <a:rPr lang="hr-HR" sz="2800" dirty="0"/>
              <a:t>3. </a:t>
            </a:r>
            <a:r>
              <a:rPr lang="hr-HR" sz="2800" b="1" dirty="0"/>
              <a:t>REZULTATI</a:t>
            </a:r>
            <a:r>
              <a:rPr lang="hr-HR" sz="2800" dirty="0"/>
              <a:t> </a:t>
            </a:r>
            <a:r>
              <a:rPr lang="hr-HR" sz="2800" b="1" dirty="0">
                <a:solidFill>
                  <a:srgbClr val="002060"/>
                </a:solidFill>
              </a:rPr>
              <a:t>NATJECANJA</a:t>
            </a:r>
            <a:r>
              <a:rPr lang="hr-HR" sz="2800" dirty="0">
                <a:solidFill>
                  <a:srgbClr val="002060"/>
                </a:solidFill>
              </a:rPr>
              <a:t> </a:t>
            </a:r>
            <a:r>
              <a:rPr lang="hr-HR" sz="2800" b="1" dirty="0">
                <a:solidFill>
                  <a:srgbClr val="002060"/>
                </a:solidFill>
              </a:rPr>
              <a:t>ŠKOLSKIH SPORTSKIH DRUŠTAVA</a:t>
            </a:r>
          </a:p>
          <a:p>
            <a:pPr marL="624078" indent="-514350">
              <a:lnSpc>
                <a:spcPct val="90000"/>
              </a:lnSpc>
              <a:buFont typeface="+mj-lt"/>
              <a:buAutoNum type="arabicPeriod"/>
            </a:pPr>
            <a:endParaRPr lang="hr-HR" dirty="0"/>
          </a:p>
          <a:p>
            <a:pPr marL="624078" indent="-514350">
              <a:lnSpc>
                <a:spcPct val="90000"/>
              </a:lnSpc>
              <a:buFont typeface="+mj-lt"/>
              <a:buAutoNum type="arabicPeriod"/>
            </a:pPr>
            <a:endParaRPr lang="hr-HR" sz="280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5CD1C-0E50-4D66-AF9C-608CC5599945}" type="slidenum">
              <a:rPr lang="hr-HR" smtClean="0"/>
              <a:pPr>
                <a:defRPr/>
              </a:pPr>
              <a:t>10</a:t>
            </a:fld>
            <a:endParaRPr lang="hr-HR"/>
          </a:p>
        </p:txBody>
      </p:sp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22F4722D-00BC-4567-BE5F-4B3CAF7690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195504"/>
              </p:ext>
            </p:extLst>
          </p:nvPr>
        </p:nvGraphicFramePr>
        <p:xfrm>
          <a:off x="597078" y="2451547"/>
          <a:ext cx="7797552" cy="342560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4244073180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val="1266852321"/>
                    </a:ext>
                  </a:extLst>
                </a:gridCol>
                <a:gridCol w="1028800">
                  <a:extLst>
                    <a:ext uri="{9D8B030D-6E8A-4147-A177-3AD203B41FA5}">
                      <a16:colId xmlns:a16="http://schemas.microsoft.com/office/drawing/2014/main" val="2053691434"/>
                    </a:ext>
                  </a:extLst>
                </a:gridCol>
              </a:tblGrid>
              <a:tr h="1141869">
                <a:tc rowSpan="3"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800" dirty="0">
                          <a:effectLst/>
                        </a:rPr>
                        <a:t>Natjecanja školskih</a:t>
                      </a:r>
                    </a:p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800" dirty="0">
                          <a:effectLst/>
                        </a:rPr>
                        <a:t>sportskih društava</a:t>
                      </a:r>
                      <a:endParaRPr lang="hr-HR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HelveticaNewRIF-Regula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Učenici koji su na državnom natjecanju kao članovi ekipe osvojili prvo mjesto</a:t>
                      </a:r>
                      <a:endParaRPr lang="hr-HR" sz="1800" b="0" dirty="0">
                        <a:solidFill>
                          <a:sysClr val="windowText" lastClr="0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HelveticaNewRIF-Regular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800" b="0" dirty="0">
                          <a:solidFill>
                            <a:sysClr val="windowText" lastClr="000000"/>
                          </a:solidFill>
                          <a:effectLst/>
                        </a:rPr>
                        <a:t>3 boda</a:t>
                      </a:r>
                      <a:endParaRPr lang="hr-HR" sz="1800" b="0" dirty="0">
                        <a:solidFill>
                          <a:sysClr val="windowText" lastClr="00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HelveticaNewRIF-Regular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131217"/>
                  </a:ext>
                </a:extLst>
              </a:tr>
              <a:tr h="1141869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800" dirty="0">
                          <a:effectLst/>
                        </a:rPr>
                        <a:t>Učenici koji su na državnom natjecanju kao članovi ekipe osvojili drugo mjesto</a:t>
                      </a:r>
                      <a:endParaRPr lang="hr-HR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HelveticaNewRIF-Regula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800" dirty="0">
                          <a:effectLst/>
                        </a:rPr>
                        <a:t>2 boda</a:t>
                      </a:r>
                      <a:endParaRPr lang="hr-HR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HelveticaNewRIF-Regular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40035235"/>
                  </a:ext>
                </a:extLst>
              </a:tr>
              <a:tr h="1141869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800" dirty="0">
                          <a:effectLst/>
                        </a:rPr>
                        <a:t>Učenici koji su na državnom natjecanju kao članovi ekipe osvojili treće mjesto</a:t>
                      </a:r>
                      <a:endParaRPr lang="hr-HR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HelveticaNewRIF-Regula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800" dirty="0">
                          <a:effectLst/>
                        </a:rPr>
                        <a:t>1 bod</a:t>
                      </a:r>
                      <a:endParaRPr lang="hr-HR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HelveticaNewRIF-Regular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80233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6796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33204"/>
            <a:ext cx="4968552" cy="931911"/>
          </a:xfrm>
        </p:spPr>
        <p:txBody>
          <a:bodyPr>
            <a:normAutofit/>
          </a:bodyPr>
          <a:lstStyle/>
          <a:p>
            <a:pPr eaLnBrk="1" hangingPunct="1"/>
            <a:r>
              <a:rPr lang="hr-HR" b="1" dirty="0"/>
              <a:t>C. POSEBAN ELEMENT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491821" y="1166018"/>
            <a:ext cx="7652179" cy="4525963"/>
          </a:xfrm>
        </p:spPr>
        <p:txBody>
          <a:bodyPr>
            <a:normAutofit fontScale="92500" lnSpcReduction="10000"/>
          </a:bodyPr>
          <a:lstStyle/>
          <a:p>
            <a:r>
              <a:rPr lang="hr-HR" sz="3200" dirty="0"/>
              <a:t>Vrednuje se uspjeh kandidata ostvaren u otežanim uvjetima obrazovanja</a:t>
            </a:r>
          </a:p>
          <a:p>
            <a:pPr eaLnBrk="1" hangingPunct="1"/>
            <a:endParaRPr lang="hr-HR" sz="3200" dirty="0"/>
          </a:p>
          <a:p>
            <a:pPr marL="624078" indent="-514350">
              <a:buFont typeface="+mj-lt"/>
              <a:buAutoNum type="arabicPeriod"/>
            </a:pPr>
            <a:r>
              <a:rPr lang="hr-HR" sz="3200" dirty="0">
                <a:solidFill>
                  <a:schemeClr val="bg2">
                    <a:lumMod val="25000"/>
                  </a:schemeClr>
                </a:solidFill>
              </a:rPr>
              <a:t>kandidat koji je </a:t>
            </a:r>
            <a:r>
              <a:rPr lang="hr-HR" sz="3200" b="1" dirty="0">
                <a:solidFill>
                  <a:srgbClr val="0070C0"/>
                </a:solidFill>
              </a:rPr>
              <a:t>bez roditelja </a:t>
            </a:r>
            <a:r>
              <a:rPr lang="hr-HR" sz="3200" dirty="0">
                <a:solidFill>
                  <a:schemeClr val="bg2">
                    <a:lumMod val="25000"/>
                  </a:schemeClr>
                </a:solidFill>
              </a:rPr>
              <a:t>ili odgovarajuće roditeljske skrbi (</a:t>
            </a:r>
            <a:r>
              <a:rPr lang="hr-HR" sz="3200" dirty="0"/>
              <a:t>djeca iz domova za nezbrinutu djecu ili iz udomiteljskih obitelji)</a:t>
            </a:r>
            <a:endParaRPr lang="hr-HR" sz="3200" dirty="0">
              <a:solidFill>
                <a:schemeClr val="bg2">
                  <a:lumMod val="25000"/>
                </a:schemeClr>
              </a:solidFill>
            </a:endParaRPr>
          </a:p>
          <a:p>
            <a:pPr marL="624078" indent="-514350">
              <a:buFont typeface="+mj-lt"/>
              <a:buAutoNum type="arabicPeriod"/>
            </a:pPr>
            <a:endParaRPr lang="hr-HR" sz="3200" dirty="0">
              <a:solidFill>
                <a:schemeClr val="bg2">
                  <a:lumMod val="25000"/>
                </a:schemeClr>
              </a:solidFill>
            </a:endParaRPr>
          </a:p>
          <a:p>
            <a:pPr marL="624078" indent="-514350">
              <a:buFont typeface="+mj-lt"/>
              <a:buAutoNum type="arabicPeriod"/>
            </a:pPr>
            <a:r>
              <a:rPr lang="hr-HR" sz="3200" dirty="0"/>
              <a:t>kandidat koji je pripadnik </a:t>
            </a:r>
            <a:r>
              <a:rPr lang="hr-HR" sz="3200" b="1" dirty="0">
                <a:solidFill>
                  <a:srgbClr val="0070C0"/>
                </a:solidFill>
              </a:rPr>
              <a:t>romske nacionalne </a:t>
            </a:r>
            <a:r>
              <a:rPr lang="hr-HR" sz="3200" dirty="0">
                <a:solidFill>
                  <a:srgbClr val="0070C0"/>
                </a:solidFill>
              </a:rPr>
              <a:t>manjine</a:t>
            </a:r>
          </a:p>
          <a:p>
            <a:pPr marL="624078" indent="-514350">
              <a:buFont typeface="+mj-lt"/>
              <a:buAutoNum type="arabicPeriod"/>
            </a:pPr>
            <a:endParaRPr lang="hr-HR" sz="3200" dirty="0">
              <a:solidFill>
                <a:srgbClr val="00B050"/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5CD1C-0E50-4D66-AF9C-608CC5599945}" type="slidenum">
              <a:rPr lang="hr-HR" smtClean="0"/>
              <a:pPr>
                <a:defRPr/>
              </a:pPr>
              <a:t>11</a:t>
            </a:fld>
            <a:endParaRPr lang="hr-HR"/>
          </a:p>
        </p:txBody>
      </p:sp>
      <p:sp>
        <p:nvSpPr>
          <p:cNvPr id="2" name="Desna vitičasta zagrada 1"/>
          <p:cNvSpPr/>
          <p:nvPr/>
        </p:nvSpPr>
        <p:spPr>
          <a:xfrm flipH="1">
            <a:off x="1036999" y="2423709"/>
            <a:ext cx="363840" cy="1440160"/>
          </a:xfrm>
          <a:prstGeom prst="rightBrace">
            <a:avLst>
              <a:gd name="adj1" fmla="val 73356"/>
              <a:gd name="adj2" fmla="val 48038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TekstniOkvir 2"/>
          <p:cNvSpPr txBox="1"/>
          <p:nvPr/>
        </p:nvSpPr>
        <p:spPr>
          <a:xfrm>
            <a:off x="71150" y="2806291"/>
            <a:ext cx="10607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>
                <a:sym typeface="Wingdings" panose="05000000000000000000" pitchFamily="2" charset="2"/>
              </a:rPr>
              <a:t>1 bod</a:t>
            </a:r>
            <a:endParaRPr lang="hr-HR" sz="2000" b="1" dirty="0"/>
          </a:p>
        </p:txBody>
      </p:sp>
      <p:sp>
        <p:nvSpPr>
          <p:cNvPr id="9" name="TekstniOkvir 8"/>
          <p:cNvSpPr txBox="1"/>
          <p:nvPr/>
        </p:nvSpPr>
        <p:spPr>
          <a:xfrm>
            <a:off x="71149" y="4643906"/>
            <a:ext cx="10607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b="1" dirty="0">
                <a:sym typeface="Wingdings" panose="05000000000000000000" pitchFamily="2" charset="2"/>
              </a:rPr>
              <a:t>2 boda</a:t>
            </a:r>
            <a:endParaRPr lang="hr-HR" sz="2000" b="1" dirty="0"/>
          </a:p>
        </p:txBody>
      </p:sp>
      <p:sp>
        <p:nvSpPr>
          <p:cNvPr id="10" name="Desna vitičasta zagrada 9">
            <a:extLst>
              <a:ext uri="{FF2B5EF4-FFF2-40B4-BE49-F238E27FC236}">
                <a16:creationId xmlns:a16="http://schemas.microsoft.com/office/drawing/2014/main" id="{8218EDCD-1704-4E9C-9EAF-C20184483677}"/>
              </a:ext>
            </a:extLst>
          </p:cNvPr>
          <p:cNvSpPr/>
          <p:nvPr/>
        </p:nvSpPr>
        <p:spPr>
          <a:xfrm flipH="1">
            <a:off x="1057483" y="4123881"/>
            <a:ext cx="363840" cy="1440160"/>
          </a:xfrm>
          <a:prstGeom prst="rightBrace">
            <a:avLst>
              <a:gd name="adj1" fmla="val 73356"/>
              <a:gd name="adj2" fmla="val 48038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89611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476672"/>
            <a:ext cx="7967158" cy="1508479"/>
          </a:xfrm>
        </p:spPr>
        <p:txBody>
          <a:bodyPr>
            <a:noAutofit/>
          </a:bodyPr>
          <a:lstStyle/>
          <a:p>
            <a:r>
              <a:rPr lang="hr-HR" sz="3600" dirty="0">
                <a:solidFill>
                  <a:srgbClr val="002060"/>
                </a:solidFill>
              </a:rPr>
              <a:t>PRAVO PREDNOSTI UPISA</a:t>
            </a:r>
            <a:r>
              <a:rPr lang="hr-HR" sz="3600" dirty="0">
                <a:solidFill>
                  <a:srgbClr val="002060"/>
                </a:solidFill>
                <a:effectLst/>
              </a:rPr>
              <a:t> </a:t>
            </a:r>
            <a:r>
              <a:rPr lang="hr-HR" sz="3600" b="0" dirty="0">
                <a:solidFill>
                  <a:srgbClr val="002060"/>
                </a:solidFill>
                <a:effectLst/>
              </a:rPr>
              <a:t>u slučaju kada dva ili više kandidata imaju izjednačen broj bodova iz elemenata koji se boduju za upis ima:</a:t>
            </a:r>
            <a:endParaRPr lang="hr-HR" sz="3600" dirty="0">
              <a:solidFill>
                <a:srgbClr val="00206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93273" y="1567304"/>
            <a:ext cx="8157453" cy="5040560"/>
          </a:xfrm>
        </p:spPr>
        <p:txBody>
          <a:bodyPr>
            <a:normAutofit/>
          </a:bodyPr>
          <a:lstStyle/>
          <a:p>
            <a:pPr eaLnBrk="1" hangingPunct="1"/>
            <a:endParaRPr lang="hr-HR" sz="2800" dirty="0"/>
          </a:p>
          <a:p>
            <a:pPr marL="624078" indent="-514350">
              <a:buFont typeface="+mj-lt"/>
              <a:buAutoNum type="arabicPeriod"/>
            </a:pPr>
            <a:r>
              <a:rPr lang="hr-HR" sz="2800" b="1" dirty="0">
                <a:solidFill>
                  <a:srgbClr val="0070C0"/>
                </a:solidFill>
              </a:rPr>
              <a:t>Kandidat sa zdravstvenim teškoćama</a:t>
            </a:r>
            <a:r>
              <a:rPr lang="hr-HR" sz="2800" dirty="0"/>
              <a:t> koje su mogle utjecati na postizanje rezultata </a:t>
            </a:r>
          </a:p>
          <a:p>
            <a:pPr marL="624078" indent="-514350">
              <a:buFont typeface="+mj-lt"/>
              <a:buAutoNum type="arabicPeriod"/>
            </a:pPr>
            <a:r>
              <a:rPr lang="pl-PL" sz="2800" dirty="0"/>
              <a:t>Kandidat kojemu je </a:t>
            </a:r>
            <a:r>
              <a:rPr lang="pl-PL" sz="2800" b="1" dirty="0">
                <a:solidFill>
                  <a:srgbClr val="0070C0"/>
                </a:solidFill>
              </a:rPr>
              <a:t>jedan roditelj preminuo</a:t>
            </a:r>
            <a:endParaRPr lang="hr-HR" sz="2800" b="1" dirty="0">
              <a:solidFill>
                <a:srgbClr val="0070C0"/>
              </a:solidFill>
            </a:endParaRPr>
          </a:p>
          <a:p>
            <a:pPr marL="624078" indent="-514350">
              <a:buFont typeface="+mj-lt"/>
              <a:buAutoNum type="arabicPeriod"/>
            </a:pPr>
            <a:r>
              <a:rPr lang="hr-HR" sz="2800" dirty="0"/>
              <a:t>Kandidat kojemu </a:t>
            </a:r>
            <a:r>
              <a:rPr lang="hr-HR" sz="2800" b="1" dirty="0">
                <a:solidFill>
                  <a:srgbClr val="0070C0"/>
                </a:solidFill>
              </a:rPr>
              <a:t>jedan ili oba roditelja imaju dugotrajnu tešku bolest</a:t>
            </a:r>
          </a:p>
          <a:p>
            <a:pPr marL="624078" indent="-514350">
              <a:buFont typeface="+mj-lt"/>
              <a:buAutoNum type="arabicPeriod"/>
            </a:pPr>
            <a:r>
              <a:rPr lang="hr-HR" sz="2800" dirty="0"/>
              <a:t>Kandidat kojemu su </a:t>
            </a:r>
            <a:r>
              <a:rPr lang="hr-HR" sz="2800" b="1" dirty="0">
                <a:solidFill>
                  <a:srgbClr val="0070C0"/>
                </a:solidFill>
              </a:rPr>
              <a:t>dugotrajno nezaposlena oba roditelja</a:t>
            </a:r>
          </a:p>
          <a:p>
            <a:pPr marL="624078" indent="-514350">
              <a:buFont typeface="+mj-lt"/>
              <a:buAutoNum type="arabicPeriod"/>
            </a:pPr>
            <a:r>
              <a:rPr lang="hr-HR" sz="2800" dirty="0"/>
              <a:t>Kandidat koji ima </a:t>
            </a:r>
            <a:r>
              <a:rPr lang="hr-HR" sz="2800" b="1" dirty="0">
                <a:solidFill>
                  <a:srgbClr val="0070C0"/>
                </a:solidFill>
              </a:rPr>
              <a:t>samohranog roditelja korisnika socijalne skrbi</a:t>
            </a:r>
          </a:p>
          <a:p>
            <a:pPr marL="624078" indent="-514350">
              <a:buFont typeface="+mj-lt"/>
              <a:buAutoNum type="arabicPeriod"/>
            </a:pPr>
            <a:endParaRPr lang="hr-HR" sz="2800" dirty="0">
              <a:solidFill>
                <a:srgbClr val="00B050"/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5CD1C-0E50-4D66-AF9C-608CC5599945}" type="slidenum">
              <a:rPr lang="hr-HR" smtClean="0"/>
              <a:pPr>
                <a:defRPr/>
              </a:pPr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1737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509823"/>
            <a:ext cx="8244654" cy="511256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r-HR" sz="2400" dirty="0"/>
              <a:t>stručno mišljenje Službe za profesionalno usmjeravanje Hrvatskoga zavoda za zapošljavanje da se radi o kandidatu sa zdravstvenim teškoćama;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2400" dirty="0"/>
              <a:t>ispravu iz matice umrlih ili smrtni list koje je izdalo nadležno tijelo u jedinici lokalne ili područne (regionalne) jedinice ili Grada Zagreba;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2400" dirty="0"/>
              <a:t>liječničku potvrdu o dugotrajnoj težoj bolesti jednoga i/ili oba </a:t>
            </a:r>
            <a:r>
              <a:rPr lang="hr-HR" sz="2400" b="1" dirty="0"/>
              <a:t>roditelja/skrbnika</a:t>
            </a:r>
            <a:r>
              <a:rPr lang="hr-HR" sz="2400" dirty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2400" dirty="0"/>
              <a:t>potvrdu nadležnoga područnoga ureda Hrvatskoga zavoda za zapošljavanje o dugotrajnoj nezaposlenosti oba </a:t>
            </a:r>
            <a:r>
              <a:rPr lang="hr-HR" sz="2400" b="1" dirty="0"/>
              <a:t>roditelja/skrbnika</a:t>
            </a:r>
            <a:r>
              <a:rPr lang="hr-HR" sz="2400" dirty="0"/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r-HR" sz="2400" dirty="0"/>
              <a:t>potvrdu o korištenju socijalne pomoći samohranoga </a:t>
            </a:r>
            <a:r>
              <a:rPr lang="hr-HR" sz="2400" b="1" dirty="0"/>
              <a:t>roditelja/skrbnika</a:t>
            </a:r>
            <a:r>
              <a:rPr lang="hr-HR" sz="2400" dirty="0"/>
              <a:t> izdanih od ovlaštenih službi u zdravstvu, socijalnoj skrbi i službi za zapošljavanje;</a:t>
            </a:r>
            <a:r>
              <a:rPr lang="hr-HR" sz="2400" b="1" dirty="0">
                <a:sym typeface="Wingdings" panose="05000000000000000000" pitchFamily="2" charset="2"/>
              </a:rPr>
              <a:t>			</a:t>
            </a:r>
            <a:endParaRPr lang="hr-HR" sz="240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5CD1C-0E50-4D66-AF9C-608CC5599945}" type="slidenum">
              <a:rPr lang="hr-HR" smtClean="0"/>
              <a:pPr>
                <a:defRPr/>
              </a:pPr>
              <a:t>13</a:t>
            </a:fld>
            <a:endParaRPr lang="hr-HR"/>
          </a:p>
        </p:txBody>
      </p:sp>
      <p:sp>
        <p:nvSpPr>
          <p:cNvPr id="2" name="Pravokutnik 1">
            <a:extLst>
              <a:ext uri="{FF2B5EF4-FFF2-40B4-BE49-F238E27FC236}">
                <a16:creationId xmlns:a16="http://schemas.microsoft.com/office/drawing/2014/main" id="{3546D56D-B247-4B81-999C-58EE6EA51BC3}"/>
              </a:ext>
            </a:extLst>
          </p:cNvPr>
          <p:cNvSpPr/>
          <p:nvPr/>
        </p:nvSpPr>
        <p:spPr>
          <a:xfrm>
            <a:off x="667581" y="476672"/>
            <a:ext cx="7808837" cy="993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 defTabSz="914400">
              <a:lnSpc>
                <a:spcPct val="80000"/>
              </a:lnSpc>
              <a:spcBef>
                <a:spcPct val="0"/>
              </a:spcBef>
            </a:pPr>
            <a:r>
              <a:rPr lang="hr-HR" sz="3600" cap="all" spc="1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Da bi se ostvarilo prethodno pravo u sustav treba učitati:</a:t>
            </a:r>
          </a:p>
        </p:txBody>
      </p:sp>
    </p:spTree>
    <p:extLst>
      <p:ext uri="{BB962C8B-B14F-4D97-AF65-F5344CB8AC3E}">
        <p14:creationId xmlns:p14="http://schemas.microsoft.com/office/powerpoint/2010/main" val="3728507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992888" cy="1144310"/>
          </a:xfrm>
        </p:spPr>
        <p:txBody>
          <a:bodyPr>
            <a:noAutofit/>
          </a:bodyPr>
          <a:lstStyle/>
          <a:p>
            <a:pPr eaLnBrk="1" hangingPunct="1"/>
            <a:r>
              <a:rPr lang="hr-HR" dirty="0">
                <a:solidFill>
                  <a:srgbClr val="002060"/>
                </a:solidFill>
              </a:rPr>
              <a:t>Za neka zanimanja postoje ZDRAVSTVENI ZAHTJEVI koji su eliminacijske prirode: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46856" y="2348880"/>
            <a:ext cx="8229600" cy="2832565"/>
          </a:xfrm>
        </p:spPr>
        <p:txBody>
          <a:bodyPr>
            <a:normAutofit fontScale="92500" lnSpcReduction="10000"/>
          </a:bodyPr>
          <a:lstStyle/>
          <a:p>
            <a:r>
              <a:rPr lang="hr-HR" sz="3600" b="1" dirty="0"/>
              <a:t>Pri upisu u program kandidat obvezno učitava </a:t>
            </a:r>
            <a:r>
              <a:rPr lang="hr-HR" sz="3600" b="1" dirty="0">
                <a:solidFill>
                  <a:srgbClr val="002060"/>
                </a:solidFill>
              </a:rPr>
              <a:t>POTVRDU NADLEŽNOGA ŠKOLSKOG LIJEČNIKA </a:t>
            </a:r>
            <a:r>
              <a:rPr lang="hr-HR" sz="3600" b="1" dirty="0"/>
              <a:t>o zdravstvenoj sposobnosti za propisani program ili </a:t>
            </a:r>
            <a:r>
              <a:rPr lang="hr-HR" sz="3600" b="1" dirty="0">
                <a:solidFill>
                  <a:srgbClr val="002060"/>
                </a:solidFill>
              </a:rPr>
              <a:t>LIJEČNIČKU SVJEDODŽBU MEDICINE RADA</a:t>
            </a:r>
            <a:r>
              <a:rPr lang="hr-HR" sz="3600" b="1" dirty="0"/>
              <a:t>.</a:t>
            </a:r>
            <a:endParaRPr lang="hr-HR" sz="3600" dirty="0"/>
          </a:p>
          <a:p>
            <a:r>
              <a:rPr lang="hr-HR" sz="3600" dirty="0"/>
              <a:t>Primjer: budući vozači, električari, frizeri,…</a:t>
            </a:r>
          </a:p>
          <a:p>
            <a:pPr marL="109728" indent="0">
              <a:buNone/>
            </a:pPr>
            <a:endParaRPr lang="hr-HR" sz="360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5CD1C-0E50-4D66-AF9C-608CC5599945}" type="slidenum">
              <a:rPr lang="hr-HR" smtClean="0"/>
              <a:pPr>
                <a:defRPr/>
              </a:pPr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3119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20688"/>
            <a:ext cx="7272808" cy="809371"/>
          </a:xfrm>
        </p:spPr>
        <p:txBody>
          <a:bodyPr>
            <a:noAutofit/>
          </a:bodyPr>
          <a:lstStyle/>
          <a:p>
            <a:pPr eaLnBrk="1" hangingPunct="1"/>
            <a:r>
              <a:rPr lang="hr-HR" sz="4000" dirty="0">
                <a:solidFill>
                  <a:srgbClr val="002060"/>
                </a:solidFill>
              </a:rPr>
              <a:t>Za neka zanimanja postoje DODATNE PROVJERE koje su eliminacijske prirode: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29703" y="1895144"/>
            <a:ext cx="8628547" cy="2891274"/>
          </a:xfrm>
        </p:spPr>
        <p:txBody>
          <a:bodyPr>
            <a:normAutofit/>
          </a:bodyPr>
          <a:lstStyle/>
          <a:p>
            <a:r>
              <a:rPr lang="hr-HR" sz="2800" dirty="0"/>
              <a:t>Provedba dodatnih provjera sklonosti i sposobnosti kandidata (glasovne, motoričke, …)</a:t>
            </a:r>
            <a:br>
              <a:rPr lang="hr-HR" sz="2800" dirty="0"/>
            </a:br>
            <a:r>
              <a:rPr lang="hr-HR" sz="2800" dirty="0"/>
              <a:t>Primjer: zubotehničari, umjetničke škole …</a:t>
            </a:r>
          </a:p>
          <a:p>
            <a:r>
              <a:rPr lang="hr-HR" sz="2800" dirty="0"/>
              <a:t>Kandidat ostvaruje ocjenu: POLOŽIO ili NIJE POLOŽIO.</a:t>
            </a:r>
          </a:p>
          <a:p>
            <a:r>
              <a:rPr lang="hr-HR" sz="2800" dirty="0"/>
              <a:t>Paziti: Takve škole javno objavljuju rokove i mjesta ispitivanja!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5CD1C-0E50-4D66-AF9C-608CC5599945}" type="slidenum">
              <a:rPr lang="hr-HR" smtClean="0"/>
              <a:pPr>
                <a:defRPr/>
              </a:pPr>
              <a:t>15</a:t>
            </a:fld>
            <a:endParaRPr lang="hr-HR"/>
          </a:p>
        </p:txBody>
      </p:sp>
      <p:sp>
        <p:nvSpPr>
          <p:cNvPr id="2" name="Pravokutnik 1">
            <a:extLst>
              <a:ext uri="{FF2B5EF4-FFF2-40B4-BE49-F238E27FC236}">
                <a16:creationId xmlns:a16="http://schemas.microsoft.com/office/drawing/2014/main" id="{E0936A65-AFBD-425F-BB35-1191604ECAC9}"/>
              </a:ext>
            </a:extLst>
          </p:cNvPr>
          <p:cNvSpPr/>
          <p:nvPr/>
        </p:nvSpPr>
        <p:spPr>
          <a:xfrm>
            <a:off x="1988184" y="4962856"/>
            <a:ext cx="6850440" cy="1416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05000"/>
              </a:lnSpc>
              <a:spcBef>
                <a:spcPts val="500"/>
              </a:spcBef>
              <a:spcAft>
                <a:spcPts val="500"/>
              </a:spcAft>
            </a:pPr>
            <a:r>
              <a:rPr lang="hr-HR" sz="2800" b="1" spc="30" dirty="0">
                <a:solidFill>
                  <a:srgbClr val="231F2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Kandidat koji upisuje program obrazovanja za </a:t>
            </a:r>
            <a:r>
              <a:rPr lang="hr-HR" sz="2800" b="1" spc="30" dirty="0">
                <a:solidFill>
                  <a:srgbClr val="231F2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vezane</a:t>
            </a:r>
            <a:r>
              <a:rPr lang="hr-HR" sz="2800" b="1" spc="30" dirty="0">
                <a:solidFill>
                  <a:srgbClr val="231F2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obrte dužan je učitati </a:t>
            </a:r>
            <a:r>
              <a:rPr lang="hr-HR" sz="2800" b="1" spc="30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SKLOPLJEN UGOVOR O NAUKOVANJU</a:t>
            </a:r>
            <a:r>
              <a:rPr lang="hr-HR" sz="2800" b="1" spc="30" dirty="0">
                <a:solidFill>
                  <a:srgbClr val="231F2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hr-HR" sz="2800" spc="30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broja slajda 1">
            <a:extLst>
              <a:ext uri="{FF2B5EF4-FFF2-40B4-BE49-F238E27FC236}">
                <a16:creationId xmlns:a16="http://schemas.microsoft.com/office/drawing/2014/main" id="{205D2F99-7F17-4D49-BF9F-66CE017C8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5CD1C-0E50-4D66-AF9C-608CC5599945}" type="slidenum">
              <a:rPr lang="hr-HR" smtClean="0"/>
              <a:pPr>
                <a:defRPr/>
              </a:pPr>
              <a:t>16</a:t>
            </a:fld>
            <a:endParaRPr lang="hr-HR"/>
          </a:p>
        </p:txBody>
      </p:sp>
      <p:graphicFrame>
        <p:nvGraphicFramePr>
          <p:cNvPr id="3" name="Tablica 2">
            <a:extLst>
              <a:ext uri="{FF2B5EF4-FFF2-40B4-BE49-F238E27FC236}">
                <a16:creationId xmlns:a16="http://schemas.microsoft.com/office/drawing/2014/main" id="{E6B81C93-5D15-4482-8652-59C9D1D408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767055"/>
              </p:ext>
            </p:extLst>
          </p:nvPr>
        </p:nvGraphicFramePr>
        <p:xfrm>
          <a:off x="156924" y="213109"/>
          <a:ext cx="8830151" cy="640451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6635914">
                  <a:extLst>
                    <a:ext uri="{9D8B030D-6E8A-4147-A177-3AD203B41FA5}">
                      <a16:colId xmlns:a16="http://schemas.microsoft.com/office/drawing/2014/main" val="3250844927"/>
                    </a:ext>
                  </a:extLst>
                </a:gridCol>
                <a:gridCol w="2194237">
                  <a:extLst>
                    <a:ext uri="{9D8B030D-6E8A-4147-A177-3AD203B41FA5}">
                      <a16:colId xmlns:a16="http://schemas.microsoft.com/office/drawing/2014/main" val="2047263326"/>
                    </a:ext>
                  </a:extLst>
                </a:gridCol>
              </a:tblGrid>
              <a:tr h="6404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800" dirty="0">
                          <a:effectLst/>
                        </a:rPr>
                        <a:t>Početak prijava redovitih učenika u sustav </a:t>
                      </a:r>
                      <a:endParaRPr lang="hr-H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88" marR="45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800" dirty="0">
                          <a:solidFill>
                            <a:srgbClr val="0070C0"/>
                          </a:solidFill>
                          <a:effectLst/>
                        </a:rPr>
                        <a:t>29. 5. 2023. </a:t>
                      </a:r>
                      <a:endParaRPr lang="hr-HR" sz="28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88" marR="45988" marT="0" marB="0" anchor="ctr"/>
                </a:tc>
                <a:extLst>
                  <a:ext uri="{0D108BD9-81ED-4DB2-BD59-A6C34878D82A}">
                    <a16:rowId xmlns:a16="http://schemas.microsoft.com/office/drawing/2014/main" val="1868433563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95C6BA01-2DD9-47A1-B4F9-D653194F57BA}"/>
              </a:ext>
            </a:extLst>
          </p:cNvPr>
          <p:cNvSpPr txBox="1">
            <a:spLocks noChangeArrowheads="1"/>
          </p:cNvSpPr>
          <p:nvPr/>
        </p:nvSpPr>
        <p:spPr>
          <a:xfrm>
            <a:off x="157170" y="1203324"/>
            <a:ext cx="8830152" cy="126014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/>
            <a:r>
              <a:rPr lang="hr-HR" sz="2400" dirty="0"/>
              <a:t>Kandidati se prijavljuju preko mrežne stranice </a:t>
            </a:r>
            <a:r>
              <a:rPr lang="hr-HR" sz="24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upisi.hr</a:t>
            </a:r>
          </a:p>
          <a:p>
            <a:pPr fontAlgn="auto"/>
            <a:r>
              <a:rPr lang="hr-HR" sz="2400" dirty="0"/>
              <a:t>Kandidatima je za prijavu potrebno: </a:t>
            </a:r>
            <a:r>
              <a:rPr lang="hr-HR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korisničko ime i lozinka</a:t>
            </a:r>
          </a:p>
          <a:p>
            <a:pPr marL="109728" indent="0" fontAlgn="auto">
              <a:buNone/>
            </a:pPr>
            <a:r>
              <a:rPr lang="hr-HR" sz="2400" dirty="0">
                <a:solidFill>
                  <a:schemeClr val="tx2"/>
                </a:solidFill>
              </a:rPr>
              <a:t>										(isto kao i za e-dnevnik)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F9666E7-F73F-4C32-866A-4A3F7BB2AD51}"/>
              </a:ext>
            </a:extLst>
          </p:cNvPr>
          <p:cNvSpPr txBox="1">
            <a:spLocks noChangeArrowheads="1"/>
          </p:cNvSpPr>
          <p:nvPr/>
        </p:nvSpPr>
        <p:spPr>
          <a:xfrm>
            <a:off x="3530744" y="5017721"/>
            <a:ext cx="5299408" cy="2894959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1" fontAlgn="auto">
              <a:lnSpc>
                <a:spcPct val="90000"/>
              </a:lnSpc>
              <a:spcAft>
                <a:spcPts val="0"/>
              </a:spcAft>
              <a:buFontTx/>
              <a:buChar char="•"/>
            </a:pPr>
            <a:r>
              <a:rPr lang="hr-HR" sz="2400" dirty="0"/>
              <a:t>na br. tel. 01/6661 500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Tx/>
              <a:buChar char="•"/>
            </a:pPr>
            <a:r>
              <a:rPr lang="hr-HR" sz="2400" dirty="0"/>
              <a:t>na adresu elektroničke pošte: </a:t>
            </a:r>
            <a:r>
              <a:rPr lang="hr-HR" sz="2400" dirty="0">
                <a:hlinkClick r:id="rId2"/>
              </a:rPr>
              <a:t>helpdesk@skole.hr</a:t>
            </a:r>
            <a:r>
              <a:rPr lang="hr-HR" sz="2400" dirty="0"/>
              <a:t>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Tx/>
              <a:buChar char="•"/>
            </a:pPr>
            <a:r>
              <a:rPr lang="hr-HR" sz="2400" dirty="0"/>
              <a:t>Razrednika ili razrednice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FontTx/>
              <a:buChar char="•"/>
            </a:pPr>
            <a:endParaRPr lang="hr-HR" sz="2400" dirty="0"/>
          </a:p>
          <a:p>
            <a:pPr lvl="1" fontAlgn="auto">
              <a:lnSpc>
                <a:spcPct val="90000"/>
              </a:lnSpc>
              <a:spcAft>
                <a:spcPts val="0"/>
              </a:spcAft>
              <a:buFontTx/>
              <a:buChar char="•"/>
            </a:pPr>
            <a:endParaRPr lang="hr-HR" sz="24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6A9E9F82-37CF-42C9-8C33-6579B3421F74}"/>
              </a:ext>
            </a:extLst>
          </p:cNvPr>
          <p:cNvSpPr txBox="1">
            <a:spLocks noChangeArrowheads="1"/>
          </p:cNvSpPr>
          <p:nvPr/>
        </p:nvSpPr>
        <p:spPr>
          <a:xfrm>
            <a:off x="156924" y="4606243"/>
            <a:ext cx="8229600" cy="406933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</a:pPr>
            <a:r>
              <a:rPr lang="hr-HR" sz="24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 slučaju poteškoće prilikom rada u aplikaciji, treba zatražiti pomoć: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B490299-60D9-480A-B9D1-624CC26A508C}"/>
              </a:ext>
            </a:extLst>
          </p:cNvPr>
          <p:cNvSpPr txBox="1">
            <a:spLocks noChangeArrowheads="1"/>
          </p:cNvSpPr>
          <p:nvPr/>
        </p:nvSpPr>
        <p:spPr>
          <a:xfrm>
            <a:off x="1519566" y="2677336"/>
            <a:ext cx="7310586" cy="1645086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/>
            <a:r>
              <a:rPr lang="hr-HR" sz="2400" dirty="0"/>
              <a:t>Kandidati su dužni na kartici </a:t>
            </a:r>
            <a:r>
              <a:rPr lang="hr-HR" sz="2400" b="1" dirty="0">
                <a:solidFill>
                  <a:srgbClr val="0070C0"/>
                </a:solidFill>
              </a:rPr>
              <a:t>MOJI PODACI </a:t>
            </a:r>
            <a:r>
              <a:rPr lang="hr-HR" sz="2400" dirty="0"/>
              <a:t>provjeriti osobne podatke, te zaključne ocjene od 5. do 8. razreda.</a:t>
            </a:r>
          </a:p>
          <a:p>
            <a:pPr fontAlgn="auto"/>
            <a:r>
              <a:rPr lang="hr-HR" sz="2400" dirty="0"/>
              <a:t>Netočnosti treba prijaviti razredniku ili razrednici.</a:t>
            </a:r>
          </a:p>
          <a:p>
            <a:pPr fontAlgn="auto"/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431433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broja slajda 1">
            <a:extLst>
              <a:ext uri="{FF2B5EF4-FFF2-40B4-BE49-F238E27FC236}">
                <a16:creationId xmlns:a16="http://schemas.microsoft.com/office/drawing/2014/main" id="{D0D0BF92-149C-47CD-84E5-CDFF43E22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5CD1C-0E50-4D66-AF9C-608CC5599945}" type="slidenum">
              <a:rPr lang="hr-HR" smtClean="0"/>
              <a:pPr>
                <a:defRPr/>
              </a:pPr>
              <a:t>17</a:t>
            </a:fld>
            <a:endParaRPr lang="hr-HR"/>
          </a:p>
        </p:txBody>
      </p:sp>
      <p:graphicFrame>
        <p:nvGraphicFramePr>
          <p:cNvPr id="3" name="Tablica 2">
            <a:extLst>
              <a:ext uri="{FF2B5EF4-FFF2-40B4-BE49-F238E27FC236}">
                <a16:creationId xmlns:a16="http://schemas.microsoft.com/office/drawing/2014/main" id="{A8DEEDD6-2840-42DD-B1E0-0AFCFF7F33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547842"/>
              </p:ext>
            </p:extLst>
          </p:nvPr>
        </p:nvGraphicFramePr>
        <p:xfrm>
          <a:off x="390424" y="296193"/>
          <a:ext cx="8142015" cy="721721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6053784">
                  <a:extLst>
                    <a:ext uri="{9D8B030D-6E8A-4147-A177-3AD203B41FA5}">
                      <a16:colId xmlns:a16="http://schemas.microsoft.com/office/drawing/2014/main" val="60152352"/>
                    </a:ext>
                  </a:extLst>
                </a:gridCol>
                <a:gridCol w="2088231">
                  <a:extLst>
                    <a:ext uri="{9D8B030D-6E8A-4147-A177-3AD203B41FA5}">
                      <a16:colId xmlns:a16="http://schemas.microsoft.com/office/drawing/2014/main" val="517600482"/>
                    </a:ext>
                  </a:extLst>
                </a:gridCol>
              </a:tblGrid>
              <a:tr h="72172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800" dirty="0">
                          <a:effectLst/>
                        </a:rPr>
                        <a:t>Početak prijava obrazovnih programa </a:t>
                      </a:r>
                      <a:endParaRPr lang="hr-HR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88" marR="45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800" dirty="0">
                          <a:solidFill>
                            <a:srgbClr val="0070C0"/>
                          </a:solidFill>
                          <a:effectLst/>
                        </a:rPr>
                        <a:t>28. 6. 2023. </a:t>
                      </a:r>
                      <a:endParaRPr lang="hr-HR" sz="28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88" marR="45988" marT="0" marB="0" anchor="ctr"/>
                </a:tc>
                <a:extLst>
                  <a:ext uri="{0D108BD9-81ED-4DB2-BD59-A6C34878D82A}">
                    <a16:rowId xmlns:a16="http://schemas.microsoft.com/office/drawing/2014/main" val="4270108903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78B00EB6-5D9E-4BC2-A454-91C99BA61D6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68760"/>
            <a:ext cx="8401050" cy="489654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/>
            <a:r>
              <a:rPr lang="hr-HR" sz="2800" dirty="0"/>
              <a:t>Moguća je prijava najviše </a:t>
            </a:r>
            <a:r>
              <a:rPr lang="hr-HR" sz="2800" b="1" dirty="0">
                <a:solidFill>
                  <a:srgbClr val="0070C0"/>
                </a:solidFill>
              </a:rPr>
              <a:t>6</a:t>
            </a:r>
            <a:r>
              <a:rPr lang="hr-HR" sz="2800" dirty="0"/>
              <a:t> programa na kartici </a:t>
            </a:r>
            <a:r>
              <a:rPr lang="hr-HR" sz="2800" b="1" dirty="0">
                <a:solidFill>
                  <a:srgbClr val="0070C0"/>
                </a:solidFill>
              </a:rPr>
              <a:t>ŠKOLE I PROGRAMI</a:t>
            </a:r>
            <a:r>
              <a:rPr lang="hr-HR" sz="2800" dirty="0"/>
              <a:t>.</a:t>
            </a:r>
          </a:p>
          <a:p>
            <a:pPr fontAlgn="auto"/>
            <a:r>
              <a:rPr lang="hr-HR" sz="2800" dirty="0"/>
              <a:t>Obrazovni program se dodaje klikom na </a:t>
            </a:r>
            <a:r>
              <a:rPr lang="hr-HR" sz="2800" b="1" dirty="0">
                <a:solidFill>
                  <a:srgbClr val="0070C0"/>
                </a:solidFill>
              </a:rPr>
              <a:t>DODAVANJE U LISTU PRIORITETA </a:t>
            </a:r>
            <a:r>
              <a:rPr lang="hr-HR" sz="2800" dirty="0"/>
              <a:t>– tek od 28.6.</a:t>
            </a:r>
          </a:p>
          <a:p>
            <a:pPr fontAlgn="auto"/>
            <a:r>
              <a:rPr lang="hr-HR" sz="2800" b="1" dirty="0"/>
              <a:t>Listu prioriteta treba pažljivo pripremiti tako da se na vrh liste postavi program koji se najviše želi upisati.</a:t>
            </a:r>
          </a:p>
          <a:p>
            <a:pPr fontAlgn="auto"/>
            <a:r>
              <a:rPr lang="hr-HR" sz="2800" dirty="0"/>
              <a:t>Prilikom prijave pojedinog programa potrebno je odabrati:</a:t>
            </a:r>
          </a:p>
          <a:p>
            <a:pPr lvl="1" fontAlgn="auto">
              <a:spcAft>
                <a:spcPts val="0"/>
              </a:spcAft>
            </a:pPr>
            <a:r>
              <a:rPr lang="hr-HR" sz="2800" dirty="0"/>
              <a:t>prvi i drugi strani jezik (koji nudi škola)</a:t>
            </a:r>
          </a:p>
          <a:p>
            <a:pPr lvl="1" fontAlgn="auto">
              <a:spcAft>
                <a:spcPts val="0"/>
              </a:spcAft>
            </a:pPr>
            <a:r>
              <a:rPr lang="hr-HR" sz="2800" dirty="0"/>
              <a:t>izborne predmete</a:t>
            </a:r>
          </a:p>
        </p:txBody>
      </p:sp>
    </p:spTree>
    <p:extLst>
      <p:ext uri="{BB962C8B-B14F-4D97-AF65-F5344CB8AC3E}">
        <p14:creationId xmlns:p14="http://schemas.microsoft.com/office/powerpoint/2010/main" val="2642136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980728"/>
            <a:ext cx="8229600" cy="5400600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2800" dirty="0"/>
              <a:t>Prioriteti programa mogu se mijenjati.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800" dirty="0"/>
              <a:t>Programi se mogu brisati i mogu se dodavati novi.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800" dirty="0"/>
              <a:t>Kandidat se pojavljuje na listi onog programa (nazovimo ga PROGRAM B) kojemu je dao najviši prioritet, a u kojemu bi prema svojim bodovima trenutno mogao ostvariti upis.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800" dirty="0"/>
              <a:t>Kandidat je i na listi onih programa kojima je dao viši prioritet od PROGRAMA B, ali u kojima, prema svojim bodovima, trenutno ne bi mogao ostvariti upis.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800" dirty="0"/>
              <a:t>Kandidat se ne pojavljuje na listi onih programa kojima je dodijelio niži prioritet od prioriteta PROGRAMA B. </a:t>
            </a:r>
            <a:br>
              <a:rPr lang="hr-HR" sz="2800" dirty="0"/>
            </a:br>
            <a:endParaRPr lang="hr-HR" sz="280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5CD1C-0E50-4D66-AF9C-608CC5599945}" type="slidenum">
              <a:rPr lang="hr-HR" smtClean="0"/>
              <a:pPr>
                <a:defRPr/>
              </a:pPr>
              <a:t>18</a:t>
            </a:fld>
            <a:endParaRPr lang="hr-H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124744"/>
            <a:ext cx="7920880" cy="345638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3200" dirty="0"/>
              <a:t>Važno je pratiti privremene ljestvice poretka.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3200" dirty="0"/>
              <a:t>Važno je ostvariti uvjete za upis u barem jednom programu.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3200" dirty="0"/>
              <a:t>Privremene ljestvice poretka obnavljaju se svakog punog sata…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3200" dirty="0"/>
              <a:t>…sve do objave konačnih ljestvica poretka.</a:t>
            </a:r>
          </a:p>
          <a:p>
            <a:pPr>
              <a:buFont typeface="Arial" panose="020B0604020202020204" pitchFamily="34" charset="0"/>
              <a:buChar char="•"/>
            </a:pPr>
            <a:endParaRPr lang="hr-HR" sz="3200" dirty="0"/>
          </a:p>
          <a:p>
            <a:pPr>
              <a:buFont typeface="Arial" panose="020B0604020202020204" pitchFamily="34" charset="0"/>
              <a:buChar char="•"/>
            </a:pPr>
            <a:endParaRPr lang="hr-HR" sz="3200" dirty="0"/>
          </a:p>
          <a:p>
            <a:pPr>
              <a:buFont typeface="Arial" panose="020B0604020202020204" pitchFamily="34" charset="0"/>
              <a:buChar char="•"/>
            </a:pPr>
            <a:endParaRPr lang="hr-HR" sz="320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5CD1C-0E50-4D66-AF9C-608CC5599945}" type="slidenum">
              <a:rPr lang="hr-HR" smtClean="0"/>
              <a:pPr>
                <a:defRPr/>
              </a:pPr>
              <a:t>19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585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93152" y="476672"/>
            <a:ext cx="7848872" cy="1584176"/>
          </a:xfrm>
        </p:spPr>
        <p:txBody>
          <a:bodyPr>
            <a:normAutofit/>
          </a:bodyPr>
          <a:lstStyle/>
          <a:p>
            <a:pPr eaLnBrk="1" hangingPunct="1"/>
            <a:r>
              <a:rPr lang="hr-HR" sz="3600" dirty="0">
                <a:solidFill>
                  <a:srgbClr val="002060"/>
                </a:solidFill>
              </a:rPr>
              <a:t>ELEMENTI I KRITERIJI VREDNOVANJA ZA UPIS U SREDNJU ŠKOLU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786256" y="2060848"/>
            <a:ext cx="8062664" cy="2994025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hr-HR" sz="2800" b="1" dirty="0">
              <a:solidFill>
                <a:srgbClr val="002060"/>
              </a:solidFill>
            </a:endParaRPr>
          </a:p>
          <a:p>
            <a:pPr marL="624078" indent="-514350">
              <a:buFont typeface="+mj-lt"/>
              <a:buAutoNum type="alphaUcPeriod"/>
            </a:pPr>
            <a:r>
              <a:rPr lang="hr-HR" sz="4000" b="1" dirty="0">
                <a:solidFill>
                  <a:srgbClr val="002060"/>
                </a:solidFill>
              </a:rPr>
              <a:t>ZAJEDNIČKI ELEMENTI</a:t>
            </a:r>
          </a:p>
          <a:p>
            <a:pPr marL="624078" indent="-514350">
              <a:buFont typeface="+mj-lt"/>
              <a:buAutoNum type="alphaUcPeriod"/>
            </a:pPr>
            <a:r>
              <a:rPr lang="hr-HR" sz="4000" b="1" dirty="0">
                <a:solidFill>
                  <a:srgbClr val="002060"/>
                </a:solidFill>
              </a:rPr>
              <a:t>DODATNI ELEMENTI</a:t>
            </a:r>
          </a:p>
          <a:p>
            <a:pPr marL="624078" indent="-514350">
              <a:buFont typeface="+mj-lt"/>
              <a:buAutoNum type="alphaUcPeriod"/>
            </a:pPr>
            <a:r>
              <a:rPr lang="hr-HR" sz="4000" b="1" dirty="0">
                <a:solidFill>
                  <a:srgbClr val="002060"/>
                </a:solidFill>
              </a:rPr>
              <a:t>POSEBNI ELEMENTI</a:t>
            </a:r>
            <a:r>
              <a:rPr lang="hr-HR" sz="2800" b="1" dirty="0">
                <a:solidFill>
                  <a:srgbClr val="002060"/>
                </a:solidFill>
              </a:rPr>
              <a:t>		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5CD1C-0E50-4D66-AF9C-608CC5599945}" type="slidenum">
              <a:rPr lang="hr-HR" smtClean="0"/>
              <a:pPr>
                <a:defRPr/>
              </a:pPr>
              <a:t>2</a:t>
            </a:fld>
            <a:endParaRPr lang="hr-H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broja slajda 1">
            <a:extLst>
              <a:ext uri="{FF2B5EF4-FFF2-40B4-BE49-F238E27FC236}">
                <a16:creationId xmlns:a16="http://schemas.microsoft.com/office/drawing/2014/main" id="{73F6BC5E-50D1-4B92-A436-533366545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5CD1C-0E50-4D66-AF9C-608CC5599945}" type="slidenum">
              <a:rPr lang="hr-HR" smtClean="0"/>
              <a:pPr>
                <a:defRPr/>
              </a:pPr>
              <a:t>20</a:t>
            </a:fld>
            <a:endParaRPr lang="hr-HR"/>
          </a:p>
        </p:txBody>
      </p:sp>
      <p:graphicFrame>
        <p:nvGraphicFramePr>
          <p:cNvPr id="3" name="Tablica 2">
            <a:extLst>
              <a:ext uri="{FF2B5EF4-FFF2-40B4-BE49-F238E27FC236}">
                <a16:creationId xmlns:a16="http://schemas.microsoft.com/office/drawing/2014/main" id="{0471B6C0-2163-4E92-A791-9A3CC9ADA7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279024"/>
              </p:ext>
            </p:extLst>
          </p:nvPr>
        </p:nvGraphicFramePr>
        <p:xfrm>
          <a:off x="495065" y="1772816"/>
          <a:ext cx="7998060" cy="2376264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5805127">
                  <a:extLst>
                    <a:ext uri="{9D8B030D-6E8A-4147-A177-3AD203B41FA5}">
                      <a16:colId xmlns:a16="http://schemas.microsoft.com/office/drawing/2014/main" val="4017003987"/>
                    </a:ext>
                  </a:extLst>
                </a:gridCol>
                <a:gridCol w="2192933">
                  <a:extLst>
                    <a:ext uri="{9D8B030D-6E8A-4147-A177-3AD203B41FA5}">
                      <a16:colId xmlns:a16="http://schemas.microsoft.com/office/drawing/2014/main" val="1090307857"/>
                    </a:ext>
                  </a:extLst>
                </a:gridCol>
              </a:tblGrid>
              <a:tr h="10967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Završetak prijave obrazovnih programa koji zahtijevaju dodatne provjere </a:t>
                      </a:r>
                      <a:endParaRPr lang="hr-H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88" marR="45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solidFill>
                            <a:srgbClr val="0070C0"/>
                          </a:solidFill>
                          <a:effectLst/>
                        </a:rPr>
                        <a:t>2. 7. 2023. </a:t>
                      </a:r>
                      <a:endParaRPr lang="hr-HR" sz="2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88" marR="45988" marT="0" marB="0" anchor="ctr"/>
                </a:tc>
                <a:extLst>
                  <a:ext uri="{0D108BD9-81ED-4DB2-BD59-A6C34878D82A}">
                    <a16:rowId xmlns:a16="http://schemas.microsoft.com/office/drawing/2014/main" val="3125983139"/>
                  </a:ext>
                </a:extLst>
              </a:tr>
              <a:tr h="127952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Provođenje dodatnih ispita i provjera te unos rezultata </a:t>
                      </a:r>
                      <a:endParaRPr lang="hr-H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88" marR="45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b="1" dirty="0">
                          <a:solidFill>
                            <a:srgbClr val="0070C0"/>
                          </a:solidFill>
                          <a:effectLst/>
                        </a:rPr>
                        <a:t>3. 7. – 6. 7. 2023. </a:t>
                      </a:r>
                      <a:endParaRPr lang="hr-HR" sz="2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88" marR="45988" marT="0" marB="0" anchor="ctr"/>
                </a:tc>
                <a:extLst>
                  <a:ext uri="{0D108BD9-81ED-4DB2-BD59-A6C34878D82A}">
                    <a16:rowId xmlns:a16="http://schemas.microsoft.com/office/drawing/2014/main" val="1739050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67919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broja slajda 1">
            <a:extLst>
              <a:ext uri="{FF2B5EF4-FFF2-40B4-BE49-F238E27FC236}">
                <a16:creationId xmlns:a16="http://schemas.microsoft.com/office/drawing/2014/main" id="{E02C6838-B6F2-4542-BA49-64E2F5094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5CD1C-0E50-4D66-AF9C-608CC5599945}" type="slidenum">
              <a:rPr lang="hr-HR" smtClean="0"/>
              <a:pPr>
                <a:defRPr/>
              </a:pPr>
              <a:t>21</a:t>
            </a:fld>
            <a:endParaRPr lang="hr-HR"/>
          </a:p>
        </p:txBody>
      </p:sp>
      <p:graphicFrame>
        <p:nvGraphicFramePr>
          <p:cNvPr id="3" name="Tablica 2">
            <a:extLst>
              <a:ext uri="{FF2B5EF4-FFF2-40B4-BE49-F238E27FC236}">
                <a16:creationId xmlns:a16="http://schemas.microsoft.com/office/drawing/2014/main" id="{0874553D-7A5D-42B3-9DB5-5406750BE3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58365"/>
              </p:ext>
            </p:extLst>
          </p:nvPr>
        </p:nvGraphicFramePr>
        <p:xfrm>
          <a:off x="232986" y="260648"/>
          <a:ext cx="8424936" cy="1409132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6859294">
                  <a:extLst>
                    <a:ext uri="{9D8B030D-6E8A-4147-A177-3AD203B41FA5}">
                      <a16:colId xmlns:a16="http://schemas.microsoft.com/office/drawing/2014/main" val="4085909376"/>
                    </a:ext>
                  </a:extLst>
                </a:gridCol>
                <a:gridCol w="1565642">
                  <a:extLst>
                    <a:ext uri="{9D8B030D-6E8A-4147-A177-3AD203B41FA5}">
                      <a16:colId xmlns:a16="http://schemas.microsoft.com/office/drawing/2014/main" val="1367530361"/>
                    </a:ext>
                  </a:extLst>
                </a:gridCol>
              </a:tblGrid>
              <a:tr h="14091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Rok za učitavanje dokumentacije kojom se ostvaruju dodatni bodovi i dodatna prava za upis </a:t>
                      </a:r>
                    </a:p>
                  </a:txBody>
                  <a:tcPr marL="45988" marR="45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solidFill>
                            <a:srgbClr val="0070C0"/>
                          </a:solidFill>
                          <a:effectLst/>
                        </a:rPr>
                        <a:t>6. 7. 2023. </a:t>
                      </a:r>
                      <a:endParaRPr lang="hr-HR" sz="2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88" marR="45988" marT="0" marB="0" anchor="ctr"/>
                </a:tc>
                <a:extLst>
                  <a:ext uri="{0D108BD9-81ED-4DB2-BD59-A6C34878D82A}">
                    <a16:rowId xmlns:a16="http://schemas.microsoft.com/office/drawing/2014/main" val="2358529341"/>
                  </a:ext>
                </a:extLst>
              </a:tr>
            </a:tbl>
          </a:graphicData>
        </a:graphic>
      </p:graphicFrame>
      <p:sp>
        <p:nvSpPr>
          <p:cNvPr id="7" name="TekstniOkvir 6">
            <a:extLst>
              <a:ext uri="{FF2B5EF4-FFF2-40B4-BE49-F238E27FC236}">
                <a16:creationId xmlns:a16="http://schemas.microsoft.com/office/drawing/2014/main" id="{E0B15A59-25F6-4894-951A-ADED3EDA1C60}"/>
              </a:ext>
            </a:extLst>
          </p:cNvPr>
          <p:cNvSpPr txBox="1"/>
          <p:nvPr/>
        </p:nvSpPr>
        <p:spPr>
          <a:xfrm>
            <a:off x="229478" y="1844824"/>
            <a:ext cx="87350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Na kartici </a:t>
            </a:r>
            <a:r>
              <a:rPr lang="hr-HR" sz="24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DODATNI BODOVI/PRAVA PREDNOSTI </a:t>
            </a:r>
            <a:r>
              <a:rPr lang="hr-HR" sz="2400" dirty="0"/>
              <a:t>može se izabrati i označiti znakom </a:t>
            </a:r>
            <a:r>
              <a:rPr lang="hr-HR" sz="2400" dirty="0">
                <a:sym typeface="Wingdings 2" panose="05020102010507070707" pitchFamily="18" charset="2"/>
              </a:rPr>
              <a:t>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b="1" dirty="0"/>
              <a:t>Želim da se podaci provjere automatski </a:t>
            </a:r>
            <a:r>
              <a:rPr lang="hr-HR" sz="2400" dirty="0"/>
              <a:t>(potrebna je </a:t>
            </a:r>
            <a:r>
              <a:rPr lang="hr-HR" sz="2400" b="1" dirty="0">
                <a:solidFill>
                  <a:srgbClr val="0070C0"/>
                </a:solidFill>
              </a:rPr>
              <a:t>PRIVOLA</a:t>
            </a:r>
            <a:r>
              <a:rPr lang="hr-HR" sz="2400" dirty="0"/>
              <a:t> roditelja prijavljenog kroz sustav e-građanin – kartica </a:t>
            </a:r>
            <a:r>
              <a:rPr lang="hr-HR" sz="2400" b="1" dirty="0">
                <a:solidFill>
                  <a:srgbClr val="0070C0"/>
                </a:solidFill>
              </a:rPr>
              <a:t>PRIVOLE</a:t>
            </a:r>
            <a:r>
              <a:rPr lang="hr-HR" sz="2400" dirty="0"/>
              <a:t>) – samo za neke podatke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b="1" dirty="0"/>
              <a:t>Želim sam učitati dokument </a:t>
            </a:r>
            <a:r>
              <a:rPr lang="hr-HR" sz="2400" dirty="0"/>
              <a:t>(fotografirati ili skenirati dokument koji mora biti u PDF ili JPG formatu, kliknuti na znak spajalice i dodati dokument)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2400" b="1" dirty="0"/>
              <a:t>Želim da osnovna škola učita dokument</a:t>
            </a:r>
            <a:r>
              <a:rPr lang="hr-HR" sz="2400" dirty="0"/>
              <a:t> (potrebno je dokument dostaviti razredniku ili razrednici)</a:t>
            </a:r>
          </a:p>
        </p:txBody>
      </p:sp>
    </p:spTree>
    <p:extLst>
      <p:ext uri="{BB962C8B-B14F-4D97-AF65-F5344CB8AC3E}">
        <p14:creationId xmlns:p14="http://schemas.microsoft.com/office/powerpoint/2010/main" val="38362528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broja slajda 1">
            <a:extLst>
              <a:ext uri="{FF2B5EF4-FFF2-40B4-BE49-F238E27FC236}">
                <a16:creationId xmlns:a16="http://schemas.microsoft.com/office/drawing/2014/main" id="{099CD9CE-4462-4F69-A401-8400431F0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5CD1C-0E50-4D66-AF9C-608CC5599945}" type="slidenum">
              <a:rPr lang="hr-HR" smtClean="0"/>
              <a:pPr>
                <a:defRPr/>
              </a:pPr>
              <a:t>22</a:t>
            </a:fld>
            <a:endParaRPr lang="hr-HR"/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F29A4754-2D89-47F9-BEE7-B8868C38C842}"/>
              </a:ext>
            </a:extLst>
          </p:cNvPr>
          <p:cNvSpPr txBox="1"/>
          <p:nvPr/>
        </p:nvSpPr>
        <p:spPr>
          <a:xfrm>
            <a:off x="611560" y="1700808"/>
            <a:ext cx="813690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/>
              <a:t>Upisno povjerenstvo u osnovnoj školi provjerava valjanost učitanih dokumenata te ih prihvaća ili ne prihvaća i to označava u sustavu.</a:t>
            </a:r>
          </a:p>
        </p:txBody>
      </p:sp>
    </p:spTree>
    <p:extLst>
      <p:ext uri="{BB962C8B-B14F-4D97-AF65-F5344CB8AC3E}">
        <p14:creationId xmlns:p14="http://schemas.microsoft.com/office/powerpoint/2010/main" val="36080057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broja slajda 1">
            <a:extLst>
              <a:ext uri="{FF2B5EF4-FFF2-40B4-BE49-F238E27FC236}">
                <a16:creationId xmlns:a16="http://schemas.microsoft.com/office/drawing/2014/main" id="{A92DC10E-186D-4E57-B564-622A2720E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5CD1C-0E50-4D66-AF9C-608CC5599945}" type="slidenum">
              <a:rPr lang="hr-HR" smtClean="0"/>
              <a:pPr>
                <a:defRPr/>
              </a:pPr>
              <a:t>23</a:t>
            </a:fld>
            <a:endParaRPr lang="hr-HR"/>
          </a:p>
        </p:txBody>
      </p:sp>
      <p:graphicFrame>
        <p:nvGraphicFramePr>
          <p:cNvPr id="3" name="Tablica 2">
            <a:extLst>
              <a:ext uri="{FF2B5EF4-FFF2-40B4-BE49-F238E27FC236}">
                <a16:creationId xmlns:a16="http://schemas.microsoft.com/office/drawing/2014/main" id="{2ACF2C1F-551C-4061-BAE5-C1F461CC1A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511237"/>
              </p:ext>
            </p:extLst>
          </p:nvPr>
        </p:nvGraphicFramePr>
        <p:xfrm>
          <a:off x="323528" y="331351"/>
          <a:ext cx="8323744" cy="1742823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6408712">
                  <a:extLst>
                    <a:ext uri="{9D8B030D-6E8A-4147-A177-3AD203B41FA5}">
                      <a16:colId xmlns:a16="http://schemas.microsoft.com/office/drawing/2014/main" val="1031389510"/>
                    </a:ext>
                  </a:extLst>
                </a:gridCol>
                <a:gridCol w="1915032">
                  <a:extLst>
                    <a:ext uri="{9D8B030D-6E8A-4147-A177-3AD203B41FA5}">
                      <a16:colId xmlns:a16="http://schemas.microsoft.com/office/drawing/2014/main" val="866828509"/>
                    </a:ext>
                  </a:extLst>
                </a:gridCol>
              </a:tblGrid>
              <a:tr h="79392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o Završetak prijava obrazovnih programa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o Početak ispisa </a:t>
                      </a:r>
                      <a:r>
                        <a:rPr lang="hr-HR" sz="2400" dirty="0">
                          <a:solidFill>
                            <a:srgbClr val="002060"/>
                          </a:solidFill>
                          <a:effectLst/>
                        </a:rPr>
                        <a:t>PRIJAVNICA</a:t>
                      </a:r>
                      <a:r>
                        <a:rPr lang="hr-HR" sz="2400" dirty="0">
                          <a:effectLst/>
                        </a:rPr>
                        <a:t> </a:t>
                      </a:r>
                      <a:endParaRPr lang="hr-H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88" marR="45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solidFill>
                            <a:srgbClr val="0070C0"/>
                          </a:solidFill>
                          <a:effectLst/>
                        </a:rPr>
                        <a:t>7. 7. 2023. </a:t>
                      </a:r>
                      <a:endParaRPr lang="hr-HR" sz="2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88" marR="45988" marT="0" marB="0" anchor="ctr"/>
                </a:tc>
                <a:extLst>
                  <a:ext uri="{0D108BD9-81ED-4DB2-BD59-A6C34878D82A}">
                    <a16:rowId xmlns:a16="http://schemas.microsoft.com/office/drawing/2014/main" val="1642213760"/>
                  </a:ext>
                </a:extLst>
              </a:tr>
              <a:tr h="94889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o Krajnji rok za učitavanje potpisanih prijavnica</a:t>
                      </a:r>
                    </a:p>
                  </a:txBody>
                  <a:tcPr marL="45988" marR="45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b="1" dirty="0">
                          <a:solidFill>
                            <a:srgbClr val="0070C0"/>
                          </a:solidFill>
                          <a:effectLst/>
                        </a:rPr>
                        <a:t>. 7. 2022. </a:t>
                      </a:r>
                      <a:endParaRPr lang="hr-HR" sz="24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88" marR="45988" marT="0" marB="0" anchor="ctr"/>
                </a:tc>
                <a:extLst>
                  <a:ext uri="{0D108BD9-81ED-4DB2-BD59-A6C34878D82A}">
                    <a16:rowId xmlns:a16="http://schemas.microsoft.com/office/drawing/2014/main" val="3412339451"/>
                  </a:ext>
                </a:extLst>
              </a:tr>
            </a:tbl>
          </a:graphicData>
        </a:graphic>
      </p:graphicFrame>
      <p:sp>
        <p:nvSpPr>
          <p:cNvPr id="4" name="Pravokutnik 3">
            <a:extLst>
              <a:ext uri="{FF2B5EF4-FFF2-40B4-BE49-F238E27FC236}">
                <a16:creationId xmlns:a16="http://schemas.microsoft.com/office/drawing/2014/main" id="{61A36EA2-60E0-4D67-9B98-3704AE9E7923}"/>
              </a:ext>
            </a:extLst>
          </p:cNvPr>
          <p:cNvSpPr/>
          <p:nvPr/>
        </p:nvSpPr>
        <p:spPr>
          <a:xfrm>
            <a:off x="260648" y="2492896"/>
            <a:ext cx="8622704" cy="3674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hr-HR" sz="2800" dirty="0"/>
              <a:t>Kandidat odabir programa potvrđuje vlastoručnim potpisom i </a:t>
            </a:r>
            <a:r>
              <a:rPr lang="hr-HR" sz="2800" b="1" dirty="0"/>
              <a:t>potpisom roditelja/skrbnika </a:t>
            </a:r>
            <a:r>
              <a:rPr lang="hr-HR" sz="2800" dirty="0"/>
              <a:t>na </a:t>
            </a:r>
            <a:r>
              <a:rPr lang="hr-HR" sz="2800" b="1" dirty="0">
                <a:solidFill>
                  <a:srgbClr val="002060"/>
                </a:solidFill>
              </a:rPr>
              <a:t>PRIJAVNICI.</a:t>
            </a:r>
          </a:p>
          <a:p>
            <a:pPr>
              <a:lnSpc>
                <a:spcPct val="120000"/>
              </a:lnSpc>
            </a:pPr>
            <a:endParaRPr lang="hr-HR" sz="2800" b="1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hr-HR" sz="2800" b="1" dirty="0">
                <a:solidFill>
                  <a:srgbClr val="002060"/>
                </a:solidFill>
              </a:rPr>
              <a:t>PRIJAVNICU</a:t>
            </a:r>
            <a:r>
              <a:rPr lang="hr-HR" sz="2800" dirty="0"/>
              <a:t> ispisuje sam kandidat, a potpisuje ju roditelj i kandidat, ali to neće biti moguće prije 7.7. </a:t>
            </a:r>
          </a:p>
          <a:p>
            <a:pPr>
              <a:lnSpc>
                <a:spcPct val="120000"/>
              </a:lnSpc>
            </a:pPr>
            <a:endParaRPr lang="hr-HR" sz="2800" dirty="0"/>
          </a:p>
          <a:p>
            <a:pPr>
              <a:lnSpc>
                <a:spcPct val="120000"/>
              </a:lnSpc>
            </a:pPr>
            <a:r>
              <a:rPr lang="hr-HR" sz="2800" dirty="0"/>
              <a:t>Učenici će prijavnicu otvoriti na kartici </a:t>
            </a:r>
            <a:r>
              <a:rPr lang="hr-HR" sz="2800" b="1" dirty="0">
                <a:solidFill>
                  <a:srgbClr val="002060"/>
                </a:solidFill>
              </a:rPr>
              <a:t>MOJ ODABIR</a:t>
            </a:r>
            <a:r>
              <a:rPr lang="hr-H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36106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broja slajda 1">
            <a:extLst>
              <a:ext uri="{FF2B5EF4-FFF2-40B4-BE49-F238E27FC236}">
                <a16:creationId xmlns:a16="http://schemas.microsoft.com/office/drawing/2014/main" id="{60727D95-AE32-4A62-966D-FA5A2AF8A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5CD1C-0E50-4D66-AF9C-608CC5599945}" type="slidenum">
              <a:rPr lang="hr-HR" smtClean="0"/>
              <a:pPr>
                <a:defRPr/>
              </a:pPr>
              <a:t>24</a:t>
            </a:fld>
            <a:endParaRPr lang="hr-HR"/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58393365-AAF7-4DD4-8EBD-372868FAA6CB}"/>
              </a:ext>
            </a:extLst>
          </p:cNvPr>
          <p:cNvSpPr/>
          <p:nvPr/>
        </p:nvSpPr>
        <p:spPr>
          <a:xfrm>
            <a:off x="286036" y="299008"/>
            <a:ext cx="8064896" cy="6259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hr-HR" sz="2800" dirty="0"/>
              <a:t>Potpisanu </a:t>
            </a:r>
            <a:r>
              <a:rPr lang="hr-HR" sz="2800" b="1" dirty="0">
                <a:solidFill>
                  <a:srgbClr val="0070C0"/>
                </a:solidFill>
              </a:rPr>
              <a:t>PRIJAVNICU</a:t>
            </a:r>
            <a:r>
              <a:rPr lang="hr-HR" sz="2800" dirty="0"/>
              <a:t> kandidati trebaju sami učitati u sustav (fotografirati ili skenirati prijavnicu i učitati ju u PDF ili JPG formatu na kartici </a:t>
            </a:r>
            <a:r>
              <a:rPr lang="hr-HR" sz="2800" b="1" dirty="0">
                <a:solidFill>
                  <a:srgbClr val="0070C0"/>
                </a:solidFill>
              </a:rPr>
              <a:t>MOJ ODABIR </a:t>
            </a:r>
            <a:r>
              <a:rPr lang="hr-HR" sz="2800" dirty="0"/>
              <a:t>– PRIJAVNICA + znak spajalice) ili dostaviti razredniku ili razrednici da ih oni učitaju u sustav.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hr-HR" sz="2800" b="1" dirty="0">
                <a:solidFill>
                  <a:srgbClr val="0070C0"/>
                </a:solidFill>
              </a:rPr>
              <a:t>TERMIN U NAŠOJ ŠKOLI (uz najavu dolaska):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hr-HR" sz="2800" b="1" dirty="0">
                <a:solidFill>
                  <a:srgbClr val="FF0000"/>
                </a:solidFill>
              </a:rPr>
              <a:t>                 od do sati</a:t>
            </a:r>
            <a:r>
              <a:rPr lang="hr-HR" sz="2800" dirty="0"/>
              <a:t>:</a:t>
            </a:r>
            <a:br>
              <a:rPr lang="hr-HR" sz="2800" dirty="0"/>
            </a:br>
            <a:r>
              <a:rPr lang="hr-HR" sz="2800" dirty="0"/>
              <a:t>	</a:t>
            </a:r>
            <a:r>
              <a:rPr lang="hr-HR" sz="2800" b="1" dirty="0"/>
              <a:t>8.a u učionici</a:t>
            </a:r>
            <a:br>
              <a:rPr lang="hr-HR" sz="2800" b="1" dirty="0"/>
            </a:br>
            <a:r>
              <a:rPr lang="hr-HR" sz="2800" b="1" dirty="0"/>
              <a:t>	8.b u učionici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hr-HR" sz="2800" dirty="0"/>
              <a:t>Nakon što je PRIJAVNICA učitana, upisno povjerenstvo u osnovnoj školi provjerit će valjanost dokumenta i označiti da ga prihvaća.</a:t>
            </a:r>
          </a:p>
        </p:txBody>
      </p:sp>
    </p:spTree>
    <p:extLst>
      <p:ext uri="{BB962C8B-B14F-4D97-AF65-F5344CB8AC3E}">
        <p14:creationId xmlns:p14="http://schemas.microsoft.com/office/powerpoint/2010/main" val="34058303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broja slajda 1">
            <a:extLst>
              <a:ext uri="{FF2B5EF4-FFF2-40B4-BE49-F238E27FC236}">
                <a16:creationId xmlns:a16="http://schemas.microsoft.com/office/drawing/2014/main" id="{FD5D4303-0959-4712-BC6D-BF2E443E4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5CD1C-0E50-4D66-AF9C-608CC5599945}" type="slidenum">
              <a:rPr lang="hr-HR" smtClean="0"/>
              <a:pPr>
                <a:defRPr/>
              </a:pPr>
              <a:t>25</a:t>
            </a:fld>
            <a:endParaRPr lang="hr-HR"/>
          </a:p>
        </p:txBody>
      </p:sp>
      <p:graphicFrame>
        <p:nvGraphicFramePr>
          <p:cNvPr id="3" name="Tablica 2">
            <a:extLst>
              <a:ext uri="{FF2B5EF4-FFF2-40B4-BE49-F238E27FC236}">
                <a16:creationId xmlns:a16="http://schemas.microsoft.com/office/drawing/2014/main" id="{FE51461A-8AF5-4521-B6E4-33944B1B8B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575858"/>
              </p:ext>
            </p:extLst>
          </p:nvPr>
        </p:nvGraphicFramePr>
        <p:xfrm>
          <a:off x="534506" y="2344862"/>
          <a:ext cx="8323744" cy="796106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6641368">
                  <a:extLst>
                    <a:ext uri="{9D8B030D-6E8A-4147-A177-3AD203B41FA5}">
                      <a16:colId xmlns:a16="http://schemas.microsoft.com/office/drawing/2014/main" val="2224024309"/>
                    </a:ext>
                  </a:extLst>
                </a:gridCol>
                <a:gridCol w="1682376">
                  <a:extLst>
                    <a:ext uri="{9D8B030D-6E8A-4147-A177-3AD203B41FA5}">
                      <a16:colId xmlns:a16="http://schemas.microsoft.com/office/drawing/2014/main" val="2949801517"/>
                    </a:ext>
                  </a:extLst>
                </a:gridCol>
              </a:tblGrid>
              <a:tr h="796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Objava konačnih ljestvica poretka </a:t>
                      </a:r>
                      <a:endParaRPr lang="hr-H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88" marR="45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solidFill>
                            <a:srgbClr val="0070C0"/>
                          </a:solidFill>
                          <a:effectLst/>
                        </a:rPr>
                        <a:t>10. 7. 2023. </a:t>
                      </a:r>
                      <a:endParaRPr lang="hr-HR" sz="2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88" marR="45988" marT="0" marB="0" anchor="ctr"/>
                </a:tc>
                <a:extLst>
                  <a:ext uri="{0D108BD9-81ED-4DB2-BD59-A6C34878D82A}">
                    <a16:rowId xmlns:a16="http://schemas.microsoft.com/office/drawing/2014/main" val="881679114"/>
                  </a:ext>
                </a:extLst>
              </a:tr>
            </a:tbl>
          </a:graphicData>
        </a:graphic>
      </p:graphicFrame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AC69C83F-79A5-47DC-A765-1C35AE241C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287957"/>
              </p:ext>
            </p:extLst>
          </p:nvPr>
        </p:nvGraphicFramePr>
        <p:xfrm>
          <a:off x="522920" y="692696"/>
          <a:ext cx="8323744" cy="1440160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6624736">
                  <a:extLst>
                    <a:ext uri="{9D8B030D-6E8A-4147-A177-3AD203B41FA5}">
                      <a16:colId xmlns:a16="http://schemas.microsoft.com/office/drawing/2014/main" val="552360696"/>
                    </a:ext>
                  </a:extLst>
                </a:gridCol>
                <a:gridCol w="1699008">
                  <a:extLst>
                    <a:ext uri="{9D8B030D-6E8A-4147-A177-3AD203B41FA5}">
                      <a16:colId xmlns:a16="http://schemas.microsoft.com/office/drawing/2014/main" val="1950786736"/>
                    </a:ext>
                  </a:extLst>
                </a:gridCol>
              </a:tblGrid>
              <a:tr h="14401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Brisanje s lista kandidata koji nisu zadovoljili preduvjete ili učitali prijavnice </a:t>
                      </a:r>
                      <a:endParaRPr lang="hr-H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88" marR="45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solidFill>
                            <a:srgbClr val="0070C0"/>
                          </a:solidFill>
                          <a:effectLst/>
                        </a:rPr>
                        <a:t>6. 7. 2023. </a:t>
                      </a:r>
                      <a:endParaRPr lang="hr-HR" sz="2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88" marR="45988" marT="0" marB="0" anchor="ctr"/>
                </a:tc>
                <a:extLst>
                  <a:ext uri="{0D108BD9-81ED-4DB2-BD59-A6C34878D82A}">
                    <a16:rowId xmlns:a16="http://schemas.microsoft.com/office/drawing/2014/main" val="2894660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1861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broja slajda 1">
            <a:extLst>
              <a:ext uri="{FF2B5EF4-FFF2-40B4-BE49-F238E27FC236}">
                <a16:creationId xmlns:a16="http://schemas.microsoft.com/office/drawing/2014/main" id="{F6CB7307-2781-49F5-B095-926247ACC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5CD1C-0E50-4D66-AF9C-608CC5599945}" type="slidenum">
              <a:rPr lang="hr-HR" smtClean="0"/>
              <a:pPr>
                <a:defRPr/>
              </a:pPr>
              <a:t>26</a:t>
            </a:fld>
            <a:endParaRPr lang="hr-HR"/>
          </a:p>
        </p:txBody>
      </p:sp>
      <p:graphicFrame>
        <p:nvGraphicFramePr>
          <p:cNvPr id="3" name="Tablica 2">
            <a:extLst>
              <a:ext uri="{FF2B5EF4-FFF2-40B4-BE49-F238E27FC236}">
                <a16:creationId xmlns:a16="http://schemas.microsoft.com/office/drawing/2014/main" id="{44C45A4E-6D77-45F5-99BD-261BD19062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755173"/>
              </p:ext>
            </p:extLst>
          </p:nvPr>
        </p:nvGraphicFramePr>
        <p:xfrm>
          <a:off x="179512" y="332657"/>
          <a:ext cx="8784976" cy="1368151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6079946">
                  <a:extLst>
                    <a:ext uri="{9D8B030D-6E8A-4147-A177-3AD203B41FA5}">
                      <a16:colId xmlns:a16="http://schemas.microsoft.com/office/drawing/2014/main" val="1378844710"/>
                    </a:ext>
                  </a:extLst>
                </a:gridCol>
                <a:gridCol w="2705030">
                  <a:extLst>
                    <a:ext uri="{9D8B030D-6E8A-4147-A177-3AD203B41FA5}">
                      <a16:colId xmlns:a16="http://schemas.microsoft.com/office/drawing/2014/main" val="2866604494"/>
                    </a:ext>
                  </a:extLst>
                </a:gridCol>
              </a:tblGrid>
              <a:tr h="136815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Učitavanje </a:t>
                      </a:r>
                      <a:r>
                        <a:rPr lang="hr-HR" sz="2400" dirty="0">
                          <a:solidFill>
                            <a:srgbClr val="002060"/>
                          </a:solidFill>
                          <a:effectLst/>
                        </a:rPr>
                        <a:t>UPISNICE</a:t>
                      </a:r>
                      <a:r>
                        <a:rPr lang="hr-HR" sz="2400" dirty="0">
                          <a:effectLst/>
                        </a:rPr>
                        <a:t> u srednju školu u koju se učenik upisao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Učitavanje ostale dokumentacije</a:t>
                      </a:r>
                    </a:p>
                  </a:txBody>
                  <a:tcPr marL="45988" marR="45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solidFill>
                            <a:srgbClr val="0070C0"/>
                          </a:solidFill>
                          <a:effectLst/>
                        </a:rPr>
                        <a:t>10. – 13. 7. 2023. </a:t>
                      </a:r>
                      <a:endParaRPr lang="hr-HR" sz="2400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88" marR="45988" marT="0" marB="0" anchor="ctr"/>
                </a:tc>
                <a:extLst>
                  <a:ext uri="{0D108BD9-81ED-4DB2-BD59-A6C34878D82A}">
                    <a16:rowId xmlns:a16="http://schemas.microsoft.com/office/drawing/2014/main" val="4237176502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3E223037-6AE6-4125-BB41-0EA7BAB3F994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944741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/>
            <a:r>
              <a:rPr lang="hr-HR" sz="2800" dirty="0"/>
              <a:t>Kandidati mogu ispisati </a:t>
            </a:r>
            <a:r>
              <a:rPr lang="hr-HR" sz="2800" b="1" dirty="0">
                <a:solidFill>
                  <a:srgbClr val="002060"/>
                </a:solidFill>
              </a:rPr>
              <a:t>UPISNICU</a:t>
            </a:r>
            <a:r>
              <a:rPr lang="hr-HR" sz="2800" dirty="0"/>
              <a:t> koju potpisuju kandidat i roditelj (kartica </a:t>
            </a:r>
            <a:r>
              <a:rPr lang="hr-HR" sz="2800" b="1" dirty="0">
                <a:solidFill>
                  <a:srgbClr val="002060"/>
                </a:solidFill>
              </a:rPr>
              <a:t>MOJI REZULTATI</a:t>
            </a:r>
            <a:r>
              <a:rPr lang="hr-HR" sz="2800" dirty="0"/>
              <a:t>).</a:t>
            </a:r>
          </a:p>
          <a:p>
            <a:pPr fontAlgn="auto"/>
            <a:r>
              <a:rPr lang="hr-HR" sz="2800" b="1" dirty="0">
                <a:solidFill>
                  <a:srgbClr val="002060"/>
                </a:solidFill>
              </a:rPr>
              <a:t>UPISNICU</a:t>
            </a:r>
            <a:r>
              <a:rPr lang="hr-HR" sz="2800" dirty="0"/>
              <a:t> su kandidati dužni učitati u sustav (kliknuti na UPISNICA + znak spajalice) ili dostaviti srednjoj školi da ju oni učitaju u sustav.</a:t>
            </a:r>
          </a:p>
          <a:p>
            <a:pPr fontAlgn="auto"/>
            <a:r>
              <a:rPr lang="hr-HR" sz="2800" dirty="0"/>
              <a:t>Kandidati su dužni učitati u sustav </a:t>
            </a:r>
            <a:r>
              <a:rPr lang="hr-HR" sz="2800" b="1" dirty="0">
                <a:solidFill>
                  <a:srgbClr val="002060"/>
                </a:solidFill>
              </a:rPr>
              <a:t>OSTALU DOKUMENTACIJU </a:t>
            </a:r>
            <a:r>
              <a:rPr lang="hr-HR" sz="2800" dirty="0"/>
              <a:t>(</a:t>
            </a:r>
            <a:r>
              <a:rPr lang="hr-HR" sz="2800" b="1" dirty="0"/>
              <a:t>liječničke potvrde, ugovor o naukovanju i sl.; </a:t>
            </a:r>
            <a:r>
              <a:rPr lang="hr-HR" sz="2800" dirty="0"/>
              <a:t>kliknuti na POSEBNI UVJETI UPISA + znak spajalice) ili ostalu dokumentaciju mogu dostaviti srednjoj školi da ju oni učitaju u sustav.</a:t>
            </a:r>
          </a:p>
          <a:p>
            <a:pPr fontAlgn="auto"/>
            <a:endParaRPr lang="hr-HR" sz="2800" dirty="0"/>
          </a:p>
          <a:p>
            <a:pPr fontAlgn="auto"/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42341904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broja slajda 1">
            <a:extLst>
              <a:ext uri="{FF2B5EF4-FFF2-40B4-BE49-F238E27FC236}">
                <a16:creationId xmlns:a16="http://schemas.microsoft.com/office/drawing/2014/main" id="{32EC9B14-957F-4097-9C43-4453A2745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5CD1C-0E50-4D66-AF9C-608CC5599945}" type="slidenum">
              <a:rPr lang="hr-HR" smtClean="0"/>
              <a:pPr>
                <a:defRPr/>
              </a:pPr>
              <a:t>27</a:t>
            </a:fld>
            <a:endParaRPr lang="hr-HR"/>
          </a:p>
        </p:txBody>
      </p:sp>
      <p:graphicFrame>
        <p:nvGraphicFramePr>
          <p:cNvPr id="3" name="Tablica 2">
            <a:extLst>
              <a:ext uri="{FF2B5EF4-FFF2-40B4-BE49-F238E27FC236}">
                <a16:creationId xmlns:a16="http://schemas.microsoft.com/office/drawing/2014/main" id="{5DFDFE80-B1BE-4D6A-A246-BE04A5179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81776"/>
              </p:ext>
            </p:extLst>
          </p:nvPr>
        </p:nvGraphicFramePr>
        <p:xfrm>
          <a:off x="323528" y="4077072"/>
          <a:ext cx="8496944" cy="1872208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6768752">
                  <a:extLst>
                    <a:ext uri="{9D8B030D-6E8A-4147-A177-3AD203B41FA5}">
                      <a16:colId xmlns:a16="http://schemas.microsoft.com/office/drawing/2014/main" val="2134429808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360900867"/>
                    </a:ext>
                  </a:extLst>
                </a:gridCol>
              </a:tblGrid>
              <a:tr h="92906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Objava okvirnog broja slobodnih mjesta za jesenski upisni rok </a:t>
                      </a:r>
                      <a:endParaRPr lang="hr-H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88" marR="45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rgbClr val="0070C0"/>
                          </a:solidFill>
                          <a:effectLst/>
                        </a:rPr>
                        <a:t>14. 7. 2023. </a:t>
                      </a:r>
                      <a:endParaRPr lang="hr-HR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88" marR="45988" marT="0" marB="0" anchor="ctr"/>
                </a:tc>
                <a:extLst>
                  <a:ext uri="{0D108BD9-81ED-4DB2-BD59-A6C34878D82A}">
                    <a16:rowId xmlns:a16="http://schemas.microsoft.com/office/drawing/2014/main" val="3664817613"/>
                  </a:ext>
                </a:extLst>
              </a:tr>
              <a:tr h="9431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effectLst/>
                        </a:rPr>
                        <a:t>Službena objava slobodnih mjesta za jesenski upisni rok </a:t>
                      </a:r>
                      <a:endParaRPr lang="hr-HR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88" marR="4598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rgbClr val="0070C0"/>
                          </a:solidFill>
                          <a:effectLst/>
                        </a:rPr>
                        <a:t>7. 8. 2023. </a:t>
                      </a:r>
                      <a:endParaRPr lang="hr-HR" sz="2000" b="1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5988" marR="45988" marT="0" marB="0" anchor="ctr"/>
                </a:tc>
                <a:extLst>
                  <a:ext uri="{0D108BD9-81ED-4DB2-BD59-A6C34878D82A}">
                    <a16:rowId xmlns:a16="http://schemas.microsoft.com/office/drawing/2014/main" val="3698794802"/>
                  </a:ext>
                </a:extLst>
              </a:tr>
            </a:tbl>
          </a:graphicData>
        </a:graphic>
      </p:graphicFrame>
      <p:sp>
        <p:nvSpPr>
          <p:cNvPr id="4" name="Pravokutnik 3">
            <a:extLst>
              <a:ext uri="{FF2B5EF4-FFF2-40B4-BE49-F238E27FC236}">
                <a16:creationId xmlns:a16="http://schemas.microsoft.com/office/drawing/2014/main" id="{91E051EF-BE51-4204-9981-B9DDDB5334E7}"/>
              </a:ext>
            </a:extLst>
          </p:cNvPr>
          <p:cNvSpPr/>
          <p:nvPr/>
        </p:nvSpPr>
        <p:spPr>
          <a:xfrm>
            <a:off x="539552" y="432970"/>
            <a:ext cx="77048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auto">
              <a:buFont typeface="Arial" panose="020B0604020202020204" pitchFamily="34" charset="0"/>
              <a:buChar char="•"/>
            </a:pPr>
            <a:r>
              <a:rPr lang="hr-HR" sz="3200" dirty="0"/>
              <a:t>Upisno povjerenstvo srednje škole treba provjeriti i prihvatiti UPISNICU i dodatnu dokumentaciju.</a:t>
            </a:r>
          </a:p>
          <a:p>
            <a:pPr marL="457200" indent="-457200" fontAlgn="auto">
              <a:buFont typeface="Arial" panose="020B0604020202020204" pitchFamily="34" charset="0"/>
              <a:buChar char="•"/>
            </a:pPr>
            <a:r>
              <a:rPr lang="hr-HR" sz="3200" dirty="0"/>
              <a:t>Tek kada srednja škola prihvati UPISNICU, kandidat je upisan u 1. razred srednje škole u školskoj godini 2023./2024.</a:t>
            </a:r>
          </a:p>
        </p:txBody>
      </p:sp>
    </p:spTree>
    <p:extLst>
      <p:ext uri="{BB962C8B-B14F-4D97-AF65-F5344CB8AC3E}">
        <p14:creationId xmlns:p14="http://schemas.microsoft.com/office/powerpoint/2010/main" val="16313973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791072" y="332656"/>
            <a:ext cx="8352928" cy="1679933"/>
          </a:xfrm>
        </p:spPr>
        <p:txBody>
          <a:bodyPr>
            <a:noAutofit/>
          </a:bodyPr>
          <a:lstStyle/>
          <a:p>
            <a:pPr marL="109728"/>
            <a:r>
              <a:rPr lang="hr-HR" sz="3200" dirty="0">
                <a:solidFill>
                  <a:srgbClr val="0070C0"/>
                </a:solidFill>
              </a:rPr>
              <a:t>Kandidati s teškoćama u razvoju (koji su osnovnu školu završili prema rješenju nadležnog upravnog tijela županije):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63968-757F-413B-A2D4-532D24C010DB}" type="slidenum">
              <a:rPr lang="hr-HR" smtClean="0"/>
              <a:pPr>
                <a:defRPr/>
              </a:pPr>
              <a:t>28</a:t>
            </a:fld>
            <a:endParaRPr lang="hr-HR"/>
          </a:p>
        </p:txBody>
      </p:sp>
      <p:sp>
        <p:nvSpPr>
          <p:cNvPr id="13325" name="Text Box 40"/>
          <p:cNvSpPr txBox="1">
            <a:spLocks noChangeArrowheads="1"/>
          </p:cNvSpPr>
          <p:nvPr/>
        </p:nvSpPr>
        <p:spPr bwMode="auto">
          <a:xfrm>
            <a:off x="467544" y="2132856"/>
            <a:ext cx="798968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hr-HR" sz="2800" dirty="0">
                <a:latin typeface="+mn-lt"/>
                <a:cs typeface="+mn-cs"/>
              </a:rPr>
              <a:t>Dobili su preporuku HZZ-a za određene obrazovne programe.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sz="2800" dirty="0">
                <a:latin typeface="+mn-lt"/>
                <a:cs typeface="+mn-cs"/>
              </a:rPr>
              <a:t>Na temelju tih preporuka slažu listu obrazovnih programa prema svojim prioritetima.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hr-HR" sz="2800" dirty="0">
                <a:latin typeface="+mn-lt"/>
                <a:cs typeface="+mn-cs"/>
              </a:rPr>
              <a:t>Roditelji će Upisnom povjerenstvu </a:t>
            </a:r>
            <a:r>
              <a:rPr lang="hr-HR" sz="2800" dirty="0"/>
              <a:t>Županijskog</a:t>
            </a:r>
            <a:r>
              <a:rPr lang="hr-HR" sz="2800" dirty="0">
                <a:latin typeface="+mn-lt"/>
                <a:cs typeface="+mn-cs"/>
              </a:rPr>
              <a:t> ureda za obrazovanje navesti programe obrazovanja i srednje škole u kojima se ti programi obrazovanja izvode onim redom kako bi željeli da ih kandidat upiše.</a:t>
            </a:r>
          </a:p>
        </p:txBody>
      </p:sp>
    </p:spTree>
    <p:extLst>
      <p:ext uri="{BB962C8B-B14F-4D97-AF65-F5344CB8AC3E}">
        <p14:creationId xmlns:p14="http://schemas.microsoft.com/office/powerpoint/2010/main" val="35261549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>
            <a:extLst>
              <a:ext uri="{FF2B5EF4-FFF2-40B4-BE49-F238E27FC236}">
                <a16:creationId xmlns:a16="http://schemas.microsoft.com/office/drawing/2014/main" id="{CE9D3154-CFAD-4694-AA25-36D3985C91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91072" y="678377"/>
            <a:ext cx="8352928" cy="1679933"/>
          </a:xfrm>
        </p:spPr>
        <p:txBody>
          <a:bodyPr>
            <a:noAutofit/>
          </a:bodyPr>
          <a:lstStyle/>
          <a:p>
            <a:pPr marL="109728"/>
            <a:r>
              <a:rPr lang="hr-HR" sz="3200" dirty="0"/>
              <a:t>Kandidati s teškoćama u razvoju (koji su osnovnu školu završili prema rješenju nadležnog upravnog tijela županije):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96254" y="2247107"/>
            <a:ext cx="8229600" cy="276607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hr-HR" sz="2800" b="1" dirty="0"/>
          </a:p>
          <a:p>
            <a:pPr>
              <a:buFont typeface="Wingdings" panose="05000000000000000000" pitchFamily="2" charset="2"/>
              <a:buChar char="v"/>
            </a:pPr>
            <a:r>
              <a:rPr lang="hr-HR" sz="2800" dirty="0"/>
              <a:t>Rangiraju se </a:t>
            </a:r>
            <a:r>
              <a:rPr lang="hr-HR" sz="2800" b="1" dirty="0">
                <a:solidFill>
                  <a:srgbClr val="002060"/>
                </a:solidFill>
              </a:rPr>
              <a:t>na posebnim ljestvicama poretka.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r-HR" sz="2800" dirty="0"/>
              <a:t>Ljestvica se formira temeljem ostvarenog ukupnog broja bodova.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hr-HR" sz="2800" b="1" dirty="0"/>
              <a:t>Moraju zadovoljiti na ispitu sposobnosti u školama kojima je to uvjet za upis.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5CD1C-0E50-4D66-AF9C-608CC5599945}" type="slidenum">
              <a:rPr lang="hr-HR" smtClean="0"/>
              <a:pPr>
                <a:defRPr/>
              </a:pPr>
              <a:t>29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98244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630616" cy="1600200"/>
          </a:xfrm>
        </p:spPr>
        <p:txBody>
          <a:bodyPr>
            <a:normAutofit/>
          </a:bodyPr>
          <a:lstStyle/>
          <a:p>
            <a:pPr eaLnBrk="1" hangingPunct="1"/>
            <a:r>
              <a:rPr lang="hr-HR" dirty="0">
                <a:solidFill>
                  <a:srgbClr val="002060"/>
                </a:solidFill>
              </a:rPr>
              <a:t>A. ZAJEDNIČKI ELEMENTI </a:t>
            </a:r>
            <a:r>
              <a:rPr lang="hr-HR" sz="3200" dirty="0"/>
              <a:t>ZA UPIS U </a:t>
            </a:r>
            <a:r>
              <a:rPr lang="hr-HR" sz="3200" u="sng" dirty="0"/>
              <a:t>GIMNAZIJSKE PROGRAME</a:t>
            </a:r>
            <a:r>
              <a:rPr lang="hr-HR" sz="3200" dirty="0"/>
              <a:t> I STRUKOVNE PROGRAME U TRAJANJU OD NAJMANJE </a:t>
            </a:r>
            <a:r>
              <a:rPr lang="hr-HR" sz="3200" u="sng" dirty="0"/>
              <a:t>ČETIRI</a:t>
            </a:r>
            <a:r>
              <a:rPr lang="hr-HR" sz="3200" dirty="0"/>
              <a:t> GODINE</a:t>
            </a:r>
          </a:p>
        </p:txBody>
      </p:sp>
      <p:graphicFrame>
        <p:nvGraphicFramePr>
          <p:cNvPr id="15698" name="Group 33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080247405"/>
              </p:ext>
            </p:extLst>
          </p:nvPr>
        </p:nvGraphicFramePr>
        <p:xfrm>
          <a:off x="684213" y="1988840"/>
          <a:ext cx="7696200" cy="4104459"/>
        </p:xfrm>
        <a:graphic>
          <a:graphicData uri="http://schemas.openxmlformats.org/drawingml/2006/table">
            <a:tbl>
              <a:tblPr/>
              <a:tblGrid>
                <a:gridCol w="2894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4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4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4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3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6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Elementi vrednovanja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r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6.r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7.r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8.r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Ukupno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Prosjek ocjena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5.00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5.00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5.00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5.00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20.00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Hrvatski jezik</a:t>
                      </a:r>
                      <a:endParaRPr kumimoji="0" lang="hr-H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10.00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Matematika</a:t>
                      </a:r>
                      <a:endParaRPr kumimoji="0" lang="hr-H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10.00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Prvi strani jezik</a:t>
                      </a:r>
                      <a:endParaRPr kumimoji="0" lang="hr-H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10.00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Predmet značajan za upis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10.00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Predmet značajan za upis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10.00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Predmet značajan za upis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10.00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Ukupno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80.00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63968-757F-413B-A2D4-532D24C010DB}" type="slidenum">
              <a:rPr lang="hr-HR" smtClean="0"/>
              <a:pPr>
                <a:defRPr/>
              </a:pPr>
              <a:t>3</a:t>
            </a:fld>
            <a:endParaRPr lang="hr-HR"/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684213" y="1844675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sr-Latn-CS" sz="32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899592" y="490385"/>
            <a:ext cx="6870700" cy="1080120"/>
          </a:xfrm>
        </p:spPr>
        <p:txBody>
          <a:bodyPr>
            <a:noAutofit/>
          </a:bodyPr>
          <a:lstStyle/>
          <a:p>
            <a:pPr eaLnBrk="1" hangingPunct="1"/>
            <a:r>
              <a:rPr lang="hr-HR" sz="3200" dirty="0"/>
              <a:t>DATUMI KOJE JE VAŽNO ZAPAMTITI!</a:t>
            </a:r>
          </a:p>
        </p:txBody>
      </p:sp>
      <p:graphicFrame>
        <p:nvGraphicFramePr>
          <p:cNvPr id="38027" name="Group 139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335537099"/>
              </p:ext>
            </p:extLst>
          </p:nvPr>
        </p:nvGraphicFramePr>
        <p:xfrm>
          <a:off x="395536" y="1844824"/>
          <a:ext cx="8568952" cy="4625881"/>
        </p:xfrm>
        <a:graphic>
          <a:graphicData uri="http://schemas.openxmlformats.org/drawingml/2006/table">
            <a:tbl>
              <a:tblPr/>
              <a:tblGrid>
                <a:gridCol w="6694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43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62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OPIS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DATUM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26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sz="2000" dirty="0"/>
                        <a:t>Kandidati s teškoćama u razvoju prijavljuju se u Županijskim uredima za obrazovanje te iskazuju svoj odabir s liste prioriteta redom kako bi željeli upisati obrazovne programe 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sz="2400" b="1" dirty="0">
                          <a:solidFill>
                            <a:srgbClr val="0070C0"/>
                          </a:solidFill>
                        </a:rPr>
                        <a:t>29.5. - 16.6. 2023. </a:t>
                      </a:r>
                      <a:endParaRPr kumimoji="0" lang="hr-HR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2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sz="2000" dirty="0"/>
                        <a:t>Zatvaranje mogućnosti unosa odabira kandidata 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sz="2000" b="1" dirty="0">
                          <a:solidFill>
                            <a:srgbClr val="0070C0"/>
                          </a:solidFill>
                        </a:rPr>
                        <a:t>17.6.2023. </a:t>
                      </a:r>
                      <a:endParaRPr kumimoji="0" lang="hr-H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41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sz="2000" dirty="0"/>
                        <a:t>Provođenje dodatnih provjera za kandidate s teškoćama u razvoju i unos rezultata u sustav 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sz="2000" b="1" dirty="0">
                          <a:solidFill>
                            <a:srgbClr val="0070C0"/>
                          </a:solidFill>
                        </a:rPr>
                        <a:t>23.6. – 26.6. 2023.</a:t>
                      </a:r>
                      <a:endParaRPr kumimoji="0" lang="hr-H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25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sz="2000" dirty="0"/>
                        <a:t>Rangiranje kandidata s teškoćama u razvoju sukladno listama prioriteta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sz="2000" b="1" dirty="0">
                          <a:solidFill>
                            <a:srgbClr val="0070C0"/>
                          </a:solidFill>
                        </a:rPr>
                        <a:t>27.6.2023. </a:t>
                      </a:r>
                      <a:endParaRPr kumimoji="0" lang="hr-H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41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sz="2000" dirty="0"/>
                        <a:t>Smanjenje upisnih kvota razrednih odjela pojedinih obrazovnih programa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hr-HR" sz="2000" b="1" dirty="0">
                          <a:solidFill>
                            <a:srgbClr val="0070C0"/>
                          </a:solidFill>
                        </a:rPr>
                        <a:t>28.6.2023. </a:t>
                      </a:r>
                      <a:endParaRPr kumimoji="0" lang="hr-H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63968-757F-413B-A2D4-532D24C010DB}" type="slidenum">
              <a:rPr lang="hr-HR" smtClean="0"/>
              <a:pPr>
                <a:defRPr/>
              </a:pPr>
              <a:t>30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70379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1011610" y="907647"/>
            <a:ext cx="7846640" cy="973138"/>
          </a:xfrm>
        </p:spPr>
        <p:txBody>
          <a:bodyPr>
            <a:normAutofit/>
          </a:bodyPr>
          <a:lstStyle/>
          <a:p>
            <a:r>
              <a:rPr lang="hr-HR" dirty="0"/>
              <a:t>Kandidati s</a:t>
            </a:r>
            <a:r>
              <a:rPr lang="pl-PL" dirty="0"/>
              <a:t> teškoćama u razvoju</a:t>
            </a:r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63968-757F-413B-A2D4-532D24C010DB}" type="slidenum">
              <a:rPr lang="hr-HR" smtClean="0"/>
              <a:pPr>
                <a:defRPr/>
              </a:pPr>
              <a:t>31</a:t>
            </a:fld>
            <a:endParaRPr lang="hr-HR"/>
          </a:p>
        </p:txBody>
      </p:sp>
      <p:sp>
        <p:nvSpPr>
          <p:cNvPr id="13325" name="Text Box 40"/>
          <p:cNvSpPr txBox="1">
            <a:spLocks noChangeArrowheads="1"/>
          </p:cNvSpPr>
          <p:nvPr/>
        </p:nvSpPr>
        <p:spPr bwMode="auto">
          <a:xfrm>
            <a:off x="793812" y="2661835"/>
            <a:ext cx="7630616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hr-HR" sz="2700" dirty="0">
                <a:latin typeface="+mn-lt"/>
                <a:cs typeface="+mn-cs"/>
              </a:rPr>
              <a:t>Ako kandidat s teškoćama u razvoju ne ostvari pravo upisa na zasebnim ljestvicama poretka ili to ne želi ni pokušati, onda može konkurirati s ostalim kandidatima prema postupku za redovne učenike.</a:t>
            </a:r>
          </a:p>
        </p:txBody>
      </p:sp>
    </p:spTree>
    <p:extLst>
      <p:ext uri="{BB962C8B-B14F-4D97-AF65-F5344CB8AC3E}">
        <p14:creationId xmlns:p14="http://schemas.microsoft.com/office/powerpoint/2010/main" val="2983923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806007" y="686629"/>
            <a:ext cx="7630616" cy="92480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sz="3600" dirty="0"/>
              <a:t>PRIMJER: Pomorski nautičar,</a:t>
            </a:r>
            <a:br>
              <a:rPr lang="hr-HR" sz="3600" dirty="0"/>
            </a:br>
            <a:r>
              <a:rPr lang="hr-HR" sz="3600" dirty="0"/>
              <a:t>4. godine</a:t>
            </a:r>
            <a:endParaRPr lang="hr-HR" sz="2400" dirty="0"/>
          </a:p>
        </p:txBody>
      </p:sp>
      <p:graphicFrame>
        <p:nvGraphicFramePr>
          <p:cNvPr id="15698" name="Group 338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726063784"/>
              </p:ext>
            </p:extLst>
          </p:nvPr>
        </p:nvGraphicFramePr>
        <p:xfrm>
          <a:off x="684213" y="1988840"/>
          <a:ext cx="7696200" cy="4104459"/>
        </p:xfrm>
        <a:graphic>
          <a:graphicData uri="http://schemas.openxmlformats.org/drawingml/2006/table">
            <a:tbl>
              <a:tblPr/>
              <a:tblGrid>
                <a:gridCol w="2894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4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42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4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3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6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Elementi vrednovanja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r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6.r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7.r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8.r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Ukupno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anose="020B0503020204020204" pitchFamily="34" charset="0"/>
                          <a:cs typeface="Times New Roman" pitchFamily="18" charset="0"/>
                        </a:rPr>
                        <a:t>Prosjek ocjena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anose="020B0503020204020204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4.23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4.37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4.50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4.57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17.67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rbel" panose="020B0503020204020204" pitchFamily="34" charset="0"/>
                          <a:cs typeface="Times New Roman" pitchFamily="18" charset="0"/>
                        </a:rPr>
                        <a:t>Hrvatski jezik</a:t>
                      </a:r>
                      <a:endParaRPr kumimoji="0" lang="hr-H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rbel" panose="020B0503020204020204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8.00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rbel" panose="020B0503020204020204" pitchFamily="34" charset="0"/>
                          <a:cs typeface="Times New Roman" pitchFamily="18" charset="0"/>
                        </a:rPr>
                        <a:t>Matematika</a:t>
                      </a:r>
                      <a:endParaRPr kumimoji="0" lang="hr-H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rbel" panose="020B0503020204020204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8.00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rbel" panose="020B0503020204020204" pitchFamily="34" charset="0"/>
                          <a:cs typeface="Times New Roman" pitchFamily="18" charset="0"/>
                        </a:rPr>
                        <a:t>Prvi strani jezik</a:t>
                      </a:r>
                      <a:endParaRPr kumimoji="0" lang="hr-H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rbel" panose="020B0503020204020204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10.00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anose="020B0503020204020204" pitchFamily="34" charset="0"/>
                          <a:cs typeface="Times New Roman" pitchFamily="18" charset="0"/>
                        </a:rPr>
                        <a:t>FIZIKA</a:t>
                      </a:r>
                      <a:endParaRPr kumimoji="0" lang="hr-H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rbel" panose="020B0503020204020204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9.00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rbel" panose="020B0503020204020204" pitchFamily="34" charset="0"/>
                          <a:cs typeface="Times New Roman" pitchFamily="18" charset="0"/>
                        </a:rPr>
                        <a:t>GEOGRAFIJA</a:t>
                      </a:r>
                      <a:endParaRPr kumimoji="0" lang="hr-HR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rbel" panose="020B0503020204020204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9.00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orbel" panose="020B0503020204020204" pitchFamily="34" charset="0"/>
                          <a:cs typeface="Times New Roman" pitchFamily="18" charset="0"/>
                        </a:rPr>
                        <a:t>TEHNIČKA KULTURA</a:t>
                      </a:r>
                      <a:endParaRPr kumimoji="0" lang="hr-H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orbel" panose="020B0503020204020204" pitchFamily="34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10.00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Ukupno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71.67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F63968-757F-413B-A2D4-532D24C010DB}" type="slidenum">
              <a:rPr lang="hr-HR" smtClean="0"/>
              <a:pPr>
                <a:defRPr/>
              </a:pPr>
              <a:t>4</a:t>
            </a:fld>
            <a:endParaRPr lang="hr-HR"/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684213" y="1844675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sr-Latn-CS" sz="3200"/>
          </a:p>
        </p:txBody>
      </p:sp>
    </p:spTree>
    <p:extLst>
      <p:ext uri="{BB962C8B-B14F-4D97-AF65-F5344CB8AC3E}">
        <p14:creationId xmlns:p14="http://schemas.microsoft.com/office/powerpoint/2010/main" val="2130763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764704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hr-HR" dirty="0">
                <a:solidFill>
                  <a:srgbClr val="002060"/>
                </a:solidFill>
              </a:rPr>
              <a:t>A. ZAJEDNIČKI ELEMENTI </a:t>
            </a:r>
            <a:r>
              <a:rPr lang="hr-HR" sz="3200" dirty="0"/>
              <a:t>ZA UPIS U STRUKOVNE PROGRAME U TRAJANJU OD NAJMANJE </a:t>
            </a:r>
            <a:r>
              <a:rPr lang="hr-HR" sz="3200" u="sng" dirty="0"/>
              <a:t>TRI</a:t>
            </a:r>
            <a:r>
              <a:rPr lang="hr-HR" sz="3200" dirty="0"/>
              <a:t> GODINE</a:t>
            </a:r>
          </a:p>
        </p:txBody>
      </p:sp>
      <p:graphicFrame>
        <p:nvGraphicFramePr>
          <p:cNvPr id="17712" name="Group 30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8773846"/>
              </p:ext>
            </p:extLst>
          </p:nvPr>
        </p:nvGraphicFramePr>
        <p:xfrm>
          <a:off x="684213" y="2349500"/>
          <a:ext cx="7697787" cy="2730502"/>
        </p:xfrm>
        <a:graphic>
          <a:graphicData uri="http://schemas.openxmlformats.org/drawingml/2006/table">
            <a:tbl>
              <a:tblPr/>
              <a:tblGrid>
                <a:gridCol w="2894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4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4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3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Elementi vrednovanja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r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6.r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7.r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8.r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Ukupno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Prosjek ocjena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5.00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5.00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5.00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5.00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20.00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Hrvatski jezik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10.00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Matematika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10.00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Prvi strani jezik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10.00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Ukupno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50.00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5CD1C-0E50-4D66-AF9C-608CC5599945}" type="slidenum">
              <a:rPr lang="hr-HR" smtClean="0"/>
              <a:pPr>
                <a:defRPr/>
              </a:pPr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8173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07099" y="620688"/>
            <a:ext cx="7980368" cy="1475632"/>
          </a:xfrm>
        </p:spPr>
        <p:txBody>
          <a:bodyPr>
            <a:normAutofit/>
          </a:bodyPr>
          <a:lstStyle/>
          <a:p>
            <a:pPr eaLnBrk="1" hangingPunct="1"/>
            <a:r>
              <a:rPr lang="hr-HR" dirty="0">
                <a:solidFill>
                  <a:srgbClr val="002060"/>
                </a:solidFill>
              </a:rPr>
              <a:t>A. ZAJEDNIČKI ELEMENTI </a:t>
            </a:r>
            <a:r>
              <a:rPr lang="hr-HR" sz="3200" dirty="0"/>
              <a:t>ZA UPIS U STRUKOVNE PROGRAME U TRAJANJU MANJEM OD </a:t>
            </a:r>
            <a:r>
              <a:rPr lang="hr-HR" sz="3200" u="sng" dirty="0"/>
              <a:t>TRI</a:t>
            </a:r>
            <a:r>
              <a:rPr lang="hr-HR" sz="3200" dirty="0"/>
              <a:t> GODINE</a:t>
            </a:r>
          </a:p>
        </p:txBody>
      </p:sp>
      <p:graphicFrame>
        <p:nvGraphicFramePr>
          <p:cNvPr id="17712" name="Group 30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4166946"/>
              </p:ext>
            </p:extLst>
          </p:nvPr>
        </p:nvGraphicFramePr>
        <p:xfrm>
          <a:off x="684213" y="2349500"/>
          <a:ext cx="7697787" cy="1365251"/>
        </p:xfrm>
        <a:graphic>
          <a:graphicData uri="http://schemas.openxmlformats.org/drawingml/2006/table">
            <a:tbl>
              <a:tblPr/>
              <a:tblGrid>
                <a:gridCol w="28940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4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4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36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Elementi vrednovanja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r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6.r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7.r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8.r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Ukupno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Prosjek ocjena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5.00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5.00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5.00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5.00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20.00</a:t>
                      </a:r>
                      <a:endParaRPr kumimoji="0" lang="hr-H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Ukupno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r-Latn-C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20.00</a:t>
                      </a:r>
                      <a:endParaRPr kumimoji="0" lang="hr-H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5CD1C-0E50-4D66-AF9C-608CC5599945}" type="slidenum">
              <a:rPr lang="hr-HR" smtClean="0"/>
              <a:pPr>
                <a:defRPr/>
              </a:pPr>
              <a:t>6</a:t>
            </a:fld>
            <a:endParaRPr lang="hr-H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broja slajda 1">
            <a:extLst>
              <a:ext uri="{FF2B5EF4-FFF2-40B4-BE49-F238E27FC236}">
                <a16:creationId xmlns:a16="http://schemas.microsoft.com/office/drawing/2014/main" id="{F1F1637B-1E72-4DCB-A406-2A2D3B793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5CD1C-0E50-4D66-AF9C-608CC5599945}" type="slidenum">
              <a:rPr lang="hr-HR" smtClean="0"/>
              <a:pPr>
                <a:defRPr/>
              </a:pPr>
              <a:t>7</a:t>
            </a:fld>
            <a:endParaRPr lang="hr-HR"/>
          </a:p>
        </p:txBody>
      </p:sp>
      <p:sp>
        <p:nvSpPr>
          <p:cNvPr id="3" name="Pravokutnik 2">
            <a:extLst>
              <a:ext uri="{FF2B5EF4-FFF2-40B4-BE49-F238E27FC236}">
                <a16:creationId xmlns:a16="http://schemas.microsoft.com/office/drawing/2014/main" id="{17258DBF-3F6F-4C5D-ACB2-40E7F47FA397}"/>
              </a:ext>
            </a:extLst>
          </p:cNvPr>
          <p:cNvSpPr/>
          <p:nvPr/>
        </p:nvSpPr>
        <p:spPr>
          <a:xfrm>
            <a:off x="755576" y="1124744"/>
            <a:ext cx="763284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r-HR" sz="3200" b="1" dirty="0">
                <a:solidFill>
                  <a:srgbClr val="00206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MINIMALNI BODOVNI PRAG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hr-HR" sz="3200" b="1" spc="30" dirty="0">
              <a:solidFill>
                <a:srgbClr val="C0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hr-HR" sz="3200" spc="3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 programe obrazovanja u trajanju od najmanje četiri godine, škola može utvrditi minimalni broj bodova potrebnih za prijavu kandidata za upis u pojedini program obrazovanja, </a:t>
            </a:r>
            <a:r>
              <a:rPr lang="hr-HR" sz="3200" b="1" spc="30" dirty="0">
                <a:solidFill>
                  <a:srgbClr val="231F2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koji se odnosi isključivo na zajednički element vrednovanja</a:t>
            </a:r>
            <a:r>
              <a:rPr lang="hr-HR" sz="3200" spc="3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hr-HR" sz="3200" spc="30" dirty="0">
              <a:latin typeface="Arial Narrow" panose="020B0606020202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705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44236" y="549124"/>
            <a:ext cx="8229600" cy="1143000"/>
          </a:xfrm>
        </p:spPr>
        <p:txBody>
          <a:bodyPr/>
          <a:lstStyle/>
          <a:p>
            <a:pPr eaLnBrk="1" hangingPunct="1"/>
            <a:r>
              <a:rPr lang="hr-HR" dirty="0">
                <a:solidFill>
                  <a:srgbClr val="002060"/>
                </a:solidFill>
              </a:rPr>
              <a:t>B. DODATNI ELEMENTI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01296" y="1916832"/>
            <a:ext cx="8141408" cy="4104456"/>
          </a:xfrm>
        </p:spPr>
        <p:txBody>
          <a:bodyPr>
            <a:normAutofit fontScale="62500" lnSpcReduction="20000"/>
          </a:bodyPr>
          <a:lstStyle/>
          <a:p>
            <a:pPr marL="109728" indent="0">
              <a:lnSpc>
                <a:spcPct val="90000"/>
              </a:lnSpc>
              <a:buNone/>
            </a:pPr>
            <a:r>
              <a:rPr lang="hr-HR" sz="5100" b="1" dirty="0"/>
              <a:t>1. PROVJERE </a:t>
            </a:r>
            <a:r>
              <a:rPr lang="hr-HR" sz="5100" b="1" dirty="0">
                <a:solidFill>
                  <a:srgbClr val="002060"/>
                </a:solidFill>
              </a:rPr>
              <a:t>POSEBNIH ZNANJA, VJEŠTINA, SPOSOBNOSTI I DAROVITOSTI</a:t>
            </a:r>
            <a:r>
              <a:rPr lang="hr-HR" sz="5100" dirty="0">
                <a:solidFill>
                  <a:srgbClr val="002060"/>
                </a:solidFill>
              </a:rPr>
              <a:t> 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r-HR" sz="3400" dirty="0"/>
              <a:t>Srednje škole mogu provoditi provjere posebnih znanja </a:t>
            </a:r>
            <a:r>
              <a:rPr lang="hr-HR" sz="3400" b="1" dirty="0">
                <a:solidFill>
                  <a:srgbClr val="002060"/>
                </a:solidFill>
              </a:rPr>
              <a:t>(PRIJEMNI ISPITI) </a:t>
            </a:r>
            <a:r>
              <a:rPr lang="hr-HR" sz="3400" dirty="0"/>
              <a:t>iz Hrvatskoga jezika, Matematike, prvoga stranog jezika te nastavnih predmeta važnih za nastavak obrazovanja u pojedinim programima obrazovanja od kojih su dva propisana Popisom predmeta posebno važnih za upis, a jedan koji samostalno određuje srednja škola od obveznih nastavnih predmeta koji se uče u osnovnoj školi.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r-HR" sz="3400" b="1" dirty="0">
                <a:solidFill>
                  <a:srgbClr val="002060"/>
                </a:solidFill>
              </a:rPr>
              <a:t>Na temelju ovih provjera kandidat može ostvariti najviše 10 bodova.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hr-HR" sz="3400" b="1" dirty="0">
                <a:solidFill>
                  <a:srgbClr val="002060"/>
                </a:solidFill>
              </a:rPr>
              <a:t>Ove provjere nisu eliminacijske.</a:t>
            </a:r>
          </a:p>
          <a:p>
            <a:pPr marL="109728" indent="0">
              <a:buNone/>
            </a:pPr>
            <a:endParaRPr lang="hr-HR" dirty="0"/>
          </a:p>
          <a:p>
            <a:pPr marL="109728" indent="0">
              <a:lnSpc>
                <a:spcPct val="90000"/>
              </a:lnSpc>
              <a:buNone/>
            </a:pPr>
            <a:endParaRPr lang="hr-HR" dirty="0"/>
          </a:p>
          <a:p>
            <a:pPr marL="624078" indent="-514350">
              <a:lnSpc>
                <a:spcPct val="90000"/>
              </a:lnSpc>
              <a:buFont typeface="+mj-lt"/>
              <a:buAutoNum type="arabicPeriod"/>
            </a:pPr>
            <a:endParaRPr lang="hr-HR" sz="280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5CD1C-0E50-4D66-AF9C-608CC5599945}" type="slidenum">
              <a:rPr lang="hr-HR" smtClean="0"/>
              <a:pPr>
                <a:defRPr/>
              </a:pPr>
              <a:t>8</a:t>
            </a:fld>
            <a:endParaRPr lang="hr-H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58319"/>
            <a:ext cx="8229600" cy="922409"/>
          </a:xfrm>
        </p:spPr>
        <p:txBody>
          <a:bodyPr>
            <a:normAutofit/>
          </a:bodyPr>
          <a:lstStyle/>
          <a:p>
            <a:pPr eaLnBrk="1" hangingPunct="1"/>
            <a:r>
              <a:rPr lang="hr-HR" dirty="0">
                <a:solidFill>
                  <a:srgbClr val="002060"/>
                </a:solidFill>
              </a:rPr>
              <a:t>B. DODATNI ELEMENTI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757981" y="764704"/>
            <a:ext cx="8229600" cy="3891888"/>
          </a:xfrm>
        </p:spPr>
        <p:txBody>
          <a:bodyPr>
            <a:normAutofit/>
          </a:bodyPr>
          <a:lstStyle/>
          <a:p>
            <a:pPr marL="109728" indent="0">
              <a:lnSpc>
                <a:spcPct val="90000"/>
              </a:lnSpc>
              <a:buNone/>
            </a:pPr>
            <a:r>
              <a:rPr lang="hr-HR" sz="2800" dirty="0"/>
              <a:t>2. </a:t>
            </a:r>
            <a:r>
              <a:rPr lang="hr-HR" sz="2800" b="1" dirty="0"/>
              <a:t>REZULTATI</a:t>
            </a:r>
            <a:r>
              <a:rPr lang="hr-HR" sz="2800" dirty="0"/>
              <a:t> iz </a:t>
            </a:r>
            <a:r>
              <a:rPr lang="hr-HR" sz="2800" b="1" dirty="0">
                <a:solidFill>
                  <a:srgbClr val="002060"/>
                </a:solidFill>
              </a:rPr>
              <a:t>NATJECANJA U ZNANJU </a:t>
            </a:r>
            <a:r>
              <a:rPr lang="hr-HR" sz="2800" dirty="0"/>
              <a:t>iz predmeta značajnih za upis</a:t>
            </a:r>
          </a:p>
          <a:p>
            <a:pPr marL="109728" indent="0">
              <a:lnSpc>
                <a:spcPct val="90000"/>
              </a:lnSpc>
              <a:buNone/>
            </a:pPr>
            <a:endParaRPr lang="hr-HR" sz="2800" dirty="0"/>
          </a:p>
          <a:p>
            <a:pPr marL="624078" indent="-514350">
              <a:lnSpc>
                <a:spcPct val="90000"/>
              </a:lnSpc>
              <a:buFont typeface="+mj-lt"/>
              <a:buAutoNum type="arabicPeriod"/>
            </a:pPr>
            <a:endParaRPr lang="hr-HR" sz="2800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5CD1C-0E50-4D66-AF9C-608CC5599945}" type="slidenum">
              <a:rPr lang="hr-HR" smtClean="0"/>
              <a:pPr>
                <a:defRPr/>
              </a:pPr>
              <a:t>9</a:t>
            </a:fld>
            <a:endParaRPr lang="hr-HR"/>
          </a:p>
        </p:txBody>
      </p:sp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F15827E4-93C1-491B-94B4-2F80248D1D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0561237"/>
              </p:ext>
            </p:extLst>
          </p:nvPr>
        </p:nvGraphicFramePr>
        <p:xfrm>
          <a:off x="427060" y="1916832"/>
          <a:ext cx="8560521" cy="444960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768676">
                  <a:extLst>
                    <a:ext uri="{9D8B030D-6E8A-4147-A177-3AD203B41FA5}">
                      <a16:colId xmlns:a16="http://schemas.microsoft.com/office/drawing/2014/main" val="2839082155"/>
                    </a:ext>
                  </a:extLst>
                </a:gridCol>
                <a:gridCol w="3938338">
                  <a:extLst>
                    <a:ext uri="{9D8B030D-6E8A-4147-A177-3AD203B41FA5}">
                      <a16:colId xmlns:a16="http://schemas.microsoft.com/office/drawing/2014/main" val="1500078460"/>
                    </a:ext>
                  </a:extLst>
                </a:gridCol>
                <a:gridCol w="2853507">
                  <a:extLst>
                    <a:ext uri="{9D8B030D-6E8A-4147-A177-3AD203B41FA5}">
                      <a16:colId xmlns:a16="http://schemas.microsoft.com/office/drawing/2014/main" val="3154759597"/>
                    </a:ext>
                  </a:extLst>
                </a:gridCol>
              </a:tblGrid>
              <a:tr h="201463">
                <a:tc rowSpan="5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2000" dirty="0">
                          <a:effectLst/>
                        </a:rPr>
                        <a:t>Državna /međunarodna natjecanja</a:t>
                      </a:r>
                      <a:endParaRPr lang="hr-HR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HelveticaNewRIF-Regula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Prvo, drugo ili treće osvojeno mjesto kao pojedinac u 5., 6., 7. ili 8. razredu osnovnog obrazovanja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Izravan upis </a:t>
                      </a:r>
                      <a:r>
                        <a:rPr lang="hr-HR" sz="16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(pod uvjetom da zadovolje na ispitu sposobnosti i darovitosti u školama u kojima je to uvjet za upis)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312324"/>
                  </a:ext>
                </a:extLst>
              </a:tr>
              <a:tr h="92646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600" dirty="0">
                          <a:effectLst/>
                        </a:rPr>
                        <a:t>Prvo osvojeno mjesto kao član skupine u 5., 6., 7. ili 8. razredu osnovnog obrazovanja</a:t>
                      </a:r>
                      <a:endParaRPr lang="hr-HR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HelveticaNewRIF-Regula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600" dirty="0">
                          <a:effectLst/>
                        </a:rPr>
                        <a:t>4 boda</a:t>
                      </a:r>
                      <a:endParaRPr lang="hr-HR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HelveticaNewRIF-Regular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8892746"/>
                  </a:ext>
                </a:extLst>
              </a:tr>
              <a:tr h="92646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600" dirty="0">
                          <a:effectLst/>
                        </a:rPr>
                        <a:t>Drugo osvojeno mjesto kao član skupine u 5., 6., 7. ili 8. razredu osnovnog obrazovanja</a:t>
                      </a:r>
                      <a:endParaRPr lang="hr-HR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HelveticaNewRIF-Regula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600" dirty="0">
                          <a:effectLst/>
                        </a:rPr>
                        <a:t>3 boda</a:t>
                      </a:r>
                      <a:endParaRPr lang="hr-HR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HelveticaNewRIF-Regular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6819487"/>
                  </a:ext>
                </a:extLst>
              </a:tr>
              <a:tr h="926465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600" dirty="0">
                          <a:effectLst/>
                        </a:rPr>
                        <a:t>Treće osvojeno mjesto kao član skupine u 5., 6., 7. ili 8. razredu osnovnog obrazovanja</a:t>
                      </a:r>
                      <a:endParaRPr lang="hr-HR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HelveticaNewRIF-Regula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600" dirty="0">
                          <a:effectLst/>
                        </a:rPr>
                        <a:t>2 boda</a:t>
                      </a:r>
                      <a:endParaRPr lang="hr-HR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HelveticaNewRIF-Regular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03816896"/>
                  </a:ext>
                </a:extLst>
              </a:tr>
              <a:tr h="694849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600" dirty="0">
                          <a:effectLst/>
                        </a:rPr>
                        <a:t>Sudjelovanje kao pojedinac ili član skupine u 5., 6., 7. ili 8. razredu</a:t>
                      </a:r>
                      <a:endParaRPr lang="hr-HR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HelveticaNewRIF-Regular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hr-HR" sz="1600" dirty="0">
                          <a:effectLst/>
                        </a:rPr>
                        <a:t>1 bod</a:t>
                      </a:r>
                      <a:endParaRPr lang="hr-HR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HelveticaNewRIF-Regular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575291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63686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B3FA1955ABAF4CA05E3BDB2DCE1313" ma:contentTypeVersion="16" ma:contentTypeDescription="Create a new document." ma:contentTypeScope="" ma:versionID="8ddcedb54dcc5469ec856022cb9a3457">
  <xsd:schema xmlns:xsd="http://www.w3.org/2001/XMLSchema" xmlns:xs="http://www.w3.org/2001/XMLSchema" xmlns:p="http://schemas.microsoft.com/office/2006/metadata/properties" xmlns:ns3="d7980022-4a0f-49ab-a429-04d51bcb3a0e" xmlns:ns4="7e686a20-767d-48fb-b7b4-b0a7d13cbaeb" targetNamespace="http://schemas.microsoft.com/office/2006/metadata/properties" ma:root="true" ma:fieldsID="830dd9dabd2e6d52e09747cd2876f202" ns3:_="" ns4:_="">
    <xsd:import namespace="d7980022-4a0f-49ab-a429-04d51bcb3a0e"/>
    <xsd:import namespace="7e686a20-767d-48fb-b7b4-b0a7d13cbae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MediaServiceSearchPropertie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980022-4a0f-49ab-a429-04d51bcb3a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686a20-767d-48fb-b7b4-b0a7d13cbae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7980022-4a0f-49ab-a429-04d51bcb3a0e" xsi:nil="true"/>
  </documentManagement>
</p:properties>
</file>

<file path=customXml/itemProps1.xml><?xml version="1.0" encoding="utf-8"?>
<ds:datastoreItem xmlns:ds="http://schemas.openxmlformats.org/officeDocument/2006/customXml" ds:itemID="{6ED49E62-1006-4C6F-95F4-56E804B27BEC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d7980022-4a0f-49ab-a429-04d51bcb3a0e"/>
    <ds:schemaRef ds:uri="7e686a20-767d-48fb-b7b4-b0a7d13cbaeb"/>
  </ds:schemaRefs>
</ds:datastoreItem>
</file>

<file path=customXml/itemProps2.xml><?xml version="1.0" encoding="utf-8"?>
<ds:datastoreItem xmlns:ds="http://schemas.openxmlformats.org/officeDocument/2006/customXml" ds:itemID="{F3651E65-4F17-4843-BAF8-3150EB40B8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51B717-C640-47A1-80EE-9050792E4C87}">
  <ds:schemaRefs>
    <ds:schemaRef ds:uri="http://schemas.microsoft.com/office/2006/metadata/properties"/>
    <ds:schemaRef ds:uri="http://www.w3.org/2000/xmlns/"/>
    <ds:schemaRef ds:uri="d7980022-4a0f-49ab-a429-04d51bcb3a0e"/>
    <ds:schemaRef ds:uri="http://www.w3.org/2001/XMLSchema-instan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TM02900720[[fn=Integral]]</Template>
  <TotalTime>978</TotalTime>
  <Words>2032</Words>
  <Application>Microsoft Office PowerPoint</Application>
  <PresentationFormat>Prikaz na zaslonu (4:3)</PresentationFormat>
  <Paragraphs>312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31</vt:i4>
      </vt:variant>
    </vt:vector>
  </HeadingPairs>
  <TitlesOfParts>
    <vt:vector size="32" baseType="lpstr">
      <vt:lpstr>Integral</vt:lpstr>
      <vt:lpstr>PowerPoint prezentacija</vt:lpstr>
      <vt:lpstr>ELEMENTI I KRITERIJI VREDNOVANJA ZA UPIS U SREDNJU ŠKOLU</vt:lpstr>
      <vt:lpstr>A. ZAJEDNIČKI ELEMENTI ZA UPIS U GIMNAZIJSKE PROGRAME I STRUKOVNE PROGRAME U TRAJANJU OD NAJMANJE ČETIRI GODINE</vt:lpstr>
      <vt:lpstr>PRIMJER: Pomorski nautičar, 4. godine</vt:lpstr>
      <vt:lpstr>A. ZAJEDNIČKI ELEMENTI ZA UPIS U STRUKOVNE PROGRAME U TRAJANJU OD NAJMANJE TRI GODINE</vt:lpstr>
      <vt:lpstr>A. ZAJEDNIČKI ELEMENTI ZA UPIS U STRUKOVNE PROGRAME U TRAJANJU MANJEM OD TRI GODINE</vt:lpstr>
      <vt:lpstr>PowerPoint prezentacija</vt:lpstr>
      <vt:lpstr>B. DODATNI ELEMENTI</vt:lpstr>
      <vt:lpstr>B. DODATNI ELEMENTI</vt:lpstr>
      <vt:lpstr>B. DODATNI ELEMENTI</vt:lpstr>
      <vt:lpstr>C. POSEBAN ELEMENT</vt:lpstr>
      <vt:lpstr>PRAVO PREDNOSTI UPISA u slučaju kada dva ili više kandidata imaju izjednačen broj bodova iz elemenata koji se boduju za upis ima:</vt:lpstr>
      <vt:lpstr>PowerPoint prezentacija</vt:lpstr>
      <vt:lpstr>Za neka zanimanja postoje ZDRAVSTVENI ZAHTJEVI koji su eliminacijske prirode:</vt:lpstr>
      <vt:lpstr>Za neka zanimanja postoje DODATNE PROVJERE koje su eliminacijske prirode: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Kandidati s teškoćama u razvoju (koji su osnovnu školu završili prema rješenju nadležnog upravnog tijela županije):</vt:lpstr>
      <vt:lpstr>Kandidati s teškoćama u razvoju (koji su osnovnu školu završili prema rješenju nadležnog upravnog tijela županije):</vt:lpstr>
      <vt:lpstr>DATUMI KOJE JE VAŽNO ZAPAMTITI!</vt:lpstr>
      <vt:lpstr>Kandidati s teškoćama u razvoju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IDEMO U SREDNJU!</dc:title>
  <dc:creator>Sandra</dc:creator>
  <cp:lastModifiedBy>Marina Lj.</cp:lastModifiedBy>
  <cp:revision>80</cp:revision>
  <dcterms:created xsi:type="dcterms:W3CDTF">2013-04-21T14:34:10Z</dcterms:created>
  <dcterms:modified xsi:type="dcterms:W3CDTF">2023-05-18T05:31:42Z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0x01010033B3FA1955ABAF4CA05E3BDB2DCE1313</vt:lpwstr>
  </property>
</Properties>
</file>