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quickStyle2.xml" ContentType="application/vnd.openxmlformats-officedocument.drawingml.diagramStyle+xml"/>
  <Override PartName="/ppt/diagrams/colors3.xml" ContentType="application/vnd.openxmlformats-officedocument.drawingml.diagramColors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9" r:id="rId8"/>
    <p:sldId id="264" r:id="rId9"/>
    <p:sldId id="271" r:id="rId10"/>
    <p:sldId id="278" r:id="rId11"/>
    <p:sldId id="266" r:id="rId12"/>
    <p:sldId id="277" r:id="rId13"/>
    <p:sldId id="273" r:id="rId14"/>
    <p:sldId id="280" r:id="rId15"/>
    <p:sldId id="281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FFF0D3-A4D0-43FA-AB6B-1C917EF68B56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4A9707-DA9A-4C2B-8A14-B3DD15844C1B}">
      <dgm:prSet/>
      <dgm:spPr/>
      <dgm:t>
        <a:bodyPr/>
        <a:lstStyle/>
        <a:p>
          <a:r>
            <a:rPr lang="hr-HR"/>
            <a:t>Pravilnik o elementima i kriterijima za izbor kandidata za upis u 1. razred srednje škole</a:t>
          </a:r>
          <a:endParaRPr lang="en-US"/>
        </a:p>
      </dgm:t>
    </dgm:pt>
    <dgm:pt modelId="{DB55BCBB-BB5B-4298-A74E-46F71AE48F31}" type="parTrans" cxnId="{3498EBDA-FEF4-4EAD-9ECD-6729A74B1803}">
      <dgm:prSet/>
      <dgm:spPr/>
      <dgm:t>
        <a:bodyPr/>
        <a:lstStyle/>
        <a:p>
          <a:endParaRPr lang="en-US"/>
        </a:p>
      </dgm:t>
    </dgm:pt>
    <dgm:pt modelId="{47DB029B-3EA0-4EF7-ABB9-83F59EF6EB44}" type="sibTrans" cxnId="{3498EBDA-FEF4-4EAD-9ECD-6729A74B1803}">
      <dgm:prSet/>
      <dgm:spPr/>
      <dgm:t>
        <a:bodyPr/>
        <a:lstStyle/>
        <a:p>
          <a:endParaRPr lang="en-US"/>
        </a:p>
      </dgm:t>
    </dgm:pt>
    <dgm:pt modelId="{C7F230FE-506C-43C9-A29C-46BD8EF96E67}">
      <dgm:prSet/>
      <dgm:spPr/>
      <dgm:t>
        <a:bodyPr/>
        <a:lstStyle/>
        <a:p>
          <a:r>
            <a:rPr lang="hr-HR" i="1"/>
            <a:t>Popis predmeta posebno važnih za upis</a:t>
          </a:r>
          <a:endParaRPr lang="en-US"/>
        </a:p>
      </dgm:t>
    </dgm:pt>
    <dgm:pt modelId="{A16A946F-FA61-4C21-932D-35E3572EE13C}" type="parTrans" cxnId="{050AAE9E-25B0-412D-9505-7E2FD72F8799}">
      <dgm:prSet/>
      <dgm:spPr/>
      <dgm:t>
        <a:bodyPr/>
        <a:lstStyle/>
        <a:p>
          <a:endParaRPr lang="en-US"/>
        </a:p>
      </dgm:t>
    </dgm:pt>
    <dgm:pt modelId="{7C879AA7-891B-4AD7-8966-E9C9176A0A15}" type="sibTrans" cxnId="{050AAE9E-25B0-412D-9505-7E2FD72F8799}">
      <dgm:prSet/>
      <dgm:spPr/>
      <dgm:t>
        <a:bodyPr/>
        <a:lstStyle/>
        <a:p>
          <a:endParaRPr lang="en-US"/>
        </a:p>
      </dgm:t>
    </dgm:pt>
    <dgm:pt modelId="{E028B292-10B4-4271-9461-D6A3AD365748}">
      <dgm:prSet/>
      <dgm:spPr/>
      <dgm:t>
        <a:bodyPr/>
        <a:lstStyle/>
        <a:p>
          <a:r>
            <a:rPr lang="hr-HR" dirty="0"/>
            <a:t>Odluka o upisu učenika u 1. razred srednje škole u školskoj godini 2025./2026.</a:t>
          </a:r>
          <a:endParaRPr lang="en-US" dirty="0"/>
        </a:p>
      </dgm:t>
    </dgm:pt>
    <dgm:pt modelId="{07E2F459-DFB0-49EA-B1E1-E8549A0D9042}" type="parTrans" cxnId="{A889F82C-1AF8-496F-BFAE-C0862D810E07}">
      <dgm:prSet/>
      <dgm:spPr/>
      <dgm:t>
        <a:bodyPr/>
        <a:lstStyle/>
        <a:p>
          <a:endParaRPr lang="en-US"/>
        </a:p>
      </dgm:t>
    </dgm:pt>
    <dgm:pt modelId="{782098B7-362B-445E-8223-2FDE2552CFBF}" type="sibTrans" cxnId="{A889F82C-1AF8-496F-BFAE-C0862D810E07}">
      <dgm:prSet/>
      <dgm:spPr/>
      <dgm:t>
        <a:bodyPr/>
        <a:lstStyle/>
        <a:p>
          <a:endParaRPr lang="en-US"/>
        </a:p>
      </dgm:t>
    </dgm:pt>
    <dgm:pt modelId="{CAEE2DBE-5ABC-4CF8-98BF-0F5256A158BA}">
      <dgm:prSet/>
      <dgm:spPr/>
      <dgm:t>
        <a:bodyPr/>
        <a:lstStyle/>
        <a:p>
          <a:r>
            <a:rPr lang="hr-HR" i="1"/>
            <a:t>Struktura razrednih odjela i broja učenika </a:t>
          </a:r>
          <a:endParaRPr lang="en-US"/>
        </a:p>
      </dgm:t>
    </dgm:pt>
    <dgm:pt modelId="{87D82767-F32C-4EE7-A2D4-41CF0357EA54}" type="parTrans" cxnId="{778D3732-9F99-44BE-BEB4-D7AEB1295E05}">
      <dgm:prSet/>
      <dgm:spPr/>
      <dgm:t>
        <a:bodyPr/>
        <a:lstStyle/>
        <a:p>
          <a:endParaRPr lang="en-US"/>
        </a:p>
      </dgm:t>
    </dgm:pt>
    <dgm:pt modelId="{60CA3292-7259-4E76-AC7E-60BAF5E4163C}" type="sibTrans" cxnId="{778D3732-9F99-44BE-BEB4-D7AEB1295E05}">
      <dgm:prSet/>
      <dgm:spPr/>
      <dgm:t>
        <a:bodyPr/>
        <a:lstStyle/>
        <a:p>
          <a:endParaRPr lang="en-US"/>
        </a:p>
      </dgm:t>
    </dgm:pt>
    <dgm:pt modelId="{9BE1272F-385C-40C1-B6B4-16CB0064E32B}" type="pres">
      <dgm:prSet presAssocID="{00FFF0D3-A4D0-43FA-AB6B-1C917EF68B56}" presName="Name0" presStyleCnt="0">
        <dgm:presLayoutVars>
          <dgm:dir/>
          <dgm:animLvl val="lvl"/>
          <dgm:resizeHandles val="exact"/>
        </dgm:presLayoutVars>
      </dgm:prSet>
      <dgm:spPr/>
    </dgm:pt>
    <dgm:pt modelId="{90828238-CB27-49D7-B9A9-CB3F3AAEE34A}" type="pres">
      <dgm:prSet presAssocID="{024A9707-DA9A-4C2B-8A14-B3DD15844C1B}" presName="composite" presStyleCnt="0"/>
      <dgm:spPr/>
    </dgm:pt>
    <dgm:pt modelId="{5558DB43-4832-4429-8EB5-19FB4D48E310}" type="pres">
      <dgm:prSet presAssocID="{024A9707-DA9A-4C2B-8A14-B3DD15844C1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F0EBE9F-895C-4955-8383-55285EAE1107}" type="pres">
      <dgm:prSet presAssocID="{024A9707-DA9A-4C2B-8A14-B3DD15844C1B}" presName="desTx" presStyleLbl="alignAccFollowNode1" presStyleIdx="0" presStyleCnt="2">
        <dgm:presLayoutVars>
          <dgm:bulletEnabled val="1"/>
        </dgm:presLayoutVars>
      </dgm:prSet>
      <dgm:spPr/>
    </dgm:pt>
    <dgm:pt modelId="{19824841-7395-40F7-A208-798B889FF0FB}" type="pres">
      <dgm:prSet presAssocID="{47DB029B-3EA0-4EF7-ABB9-83F59EF6EB44}" presName="space" presStyleCnt="0"/>
      <dgm:spPr/>
    </dgm:pt>
    <dgm:pt modelId="{A38A6A42-9533-4EC4-9BB4-BE54EC8663C5}" type="pres">
      <dgm:prSet presAssocID="{E028B292-10B4-4271-9461-D6A3AD365748}" presName="composite" presStyleCnt="0"/>
      <dgm:spPr/>
    </dgm:pt>
    <dgm:pt modelId="{17C3CCC2-C6CA-4AF0-A1EF-65E8F0F2F4FC}" type="pres">
      <dgm:prSet presAssocID="{E028B292-10B4-4271-9461-D6A3AD36574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CE8BCA0-FBEA-4E17-84C8-9DA0C0C6B427}" type="pres">
      <dgm:prSet presAssocID="{E028B292-10B4-4271-9461-D6A3AD365748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69A5A12-BB09-4D60-A15B-8FB15624875A}" type="presOf" srcId="{C7F230FE-506C-43C9-A29C-46BD8EF96E67}" destId="{CF0EBE9F-895C-4955-8383-55285EAE1107}" srcOrd="0" destOrd="0" presId="urn:microsoft.com/office/officeart/2005/8/layout/hList1"/>
    <dgm:cxn modelId="{A889F82C-1AF8-496F-BFAE-C0862D810E07}" srcId="{00FFF0D3-A4D0-43FA-AB6B-1C917EF68B56}" destId="{E028B292-10B4-4271-9461-D6A3AD365748}" srcOrd="1" destOrd="0" parTransId="{07E2F459-DFB0-49EA-B1E1-E8549A0D9042}" sibTransId="{782098B7-362B-445E-8223-2FDE2552CFBF}"/>
    <dgm:cxn modelId="{4421AE31-1A66-46F4-8658-B5525EFB70D0}" type="presOf" srcId="{024A9707-DA9A-4C2B-8A14-B3DD15844C1B}" destId="{5558DB43-4832-4429-8EB5-19FB4D48E310}" srcOrd="0" destOrd="0" presId="urn:microsoft.com/office/officeart/2005/8/layout/hList1"/>
    <dgm:cxn modelId="{778D3732-9F99-44BE-BEB4-D7AEB1295E05}" srcId="{E028B292-10B4-4271-9461-D6A3AD365748}" destId="{CAEE2DBE-5ABC-4CF8-98BF-0F5256A158BA}" srcOrd="0" destOrd="0" parTransId="{87D82767-F32C-4EE7-A2D4-41CF0357EA54}" sibTransId="{60CA3292-7259-4E76-AC7E-60BAF5E4163C}"/>
    <dgm:cxn modelId="{C81DC867-F739-4582-9D16-B79ECA8B8437}" type="presOf" srcId="{00FFF0D3-A4D0-43FA-AB6B-1C917EF68B56}" destId="{9BE1272F-385C-40C1-B6B4-16CB0064E32B}" srcOrd="0" destOrd="0" presId="urn:microsoft.com/office/officeart/2005/8/layout/hList1"/>
    <dgm:cxn modelId="{7CAAB297-58CD-4647-BB93-192700FB537A}" type="presOf" srcId="{CAEE2DBE-5ABC-4CF8-98BF-0F5256A158BA}" destId="{2CE8BCA0-FBEA-4E17-84C8-9DA0C0C6B427}" srcOrd="0" destOrd="0" presId="urn:microsoft.com/office/officeart/2005/8/layout/hList1"/>
    <dgm:cxn modelId="{050AAE9E-25B0-412D-9505-7E2FD72F8799}" srcId="{024A9707-DA9A-4C2B-8A14-B3DD15844C1B}" destId="{C7F230FE-506C-43C9-A29C-46BD8EF96E67}" srcOrd="0" destOrd="0" parTransId="{A16A946F-FA61-4C21-932D-35E3572EE13C}" sibTransId="{7C879AA7-891B-4AD7-8966-E9C9176A0A15}"/>
    <dgm:cxn modelId="{808946B3-C87B-4442-962D-11F363EBFAEE}" type="presOf" srcId="{E028B292-10B4-4271-9461-D6A3AD365748}" destId="{17C3CCC2-C6CA-4AF0-A1EF-65E8F0F2F4FC}" srcOrd="0" destOrd="0" presId="urn:microsoft.com/office/officeart/2005/8/layout/hList1"/>
    <dgm:cxn modelId="{3498EBDA-FEF4-4EAD-9ECD-6729A74B1803}" srcId="{00FFF0D3-A4D0-43FA-AB6B-1C917EF68B56}" destId="{024A9707-DA9A-4C2B-8A14-B3DD15844C1B}" srcOrd="0" destOrd="0" parTransId="{DB55BCBB-BB5B-4298-A74E-46F71AE48F31}" sibTransId="{47DB029B-3EA0-4EF7-ABB9-83F59EF6EB44}"/>
    <dgm:cxn modelId="{960BA737-5C28-4FDB-9F4A-A8A59598E7E3}" type="presParOf" srcId="{9BE1272F-385C-40C1-B6B4-16CB0064E32B}" destId="{90828238-CB27-49D7-B9A9-CB3F3AAEE34A}" srcOrd="0" destOrd="0" presId="urn:microsoft.com/office/officeart/2005/8/layout/hList1"/>
    <dgm:cxn modelId="{85331B08-1773-4165-84F2-3BF69A0A3184}" type="presParOf" srcId="{90828238-CB27-49D7-B9A9-CB3F3AAEE34A}" destId="{5558DB43-4832-4429-8EB5-19FB4D48E310}" srcOrd="0" destOrd="0" presId="urn:microsoft.com/office/officeart/2005/8/layout/hList1"/>
    <dgm:cxn modelId="{B0CB37F9-E1E4-43BA-B514-2AB8696350EC}" type="presParOf" srcId="{90828238-CB27-49D7-B9A9-CB3F3AAEE34A}" destId="{CF0EBE9F-895C-4955-8383-55285EAE1107}" srcOrd="1" destOrd="0" presId="urn:microsoft.com/office/officeart/2005/8/layout/hList1"/>
    <dgm:cxn modelId="{423BF284-76BF-4BF1-8AC8-735C304DBF6E}" type="presParOf" srcId="{9BE1272F-385C-40C1-B6B4-16CB0064E32B}" destId="{19824841-7395-40F7-A208-798B889FF0FB}" srcOrd="1" destOrd="0" presId="urn:microsoft.com/office/officeart/2005/8/layout/hList1"/>
    <dgm:cxn modelId="{356778B3-7829-4CA1-B2AC-77B412015249}" type="presParOf" srcId="{9BE1272F-385C-40C1-B6B4-16CB0064E32B}" destId="{A38A6A42-9533-4EC4-9BB4-BE54EC8663C5}" srcOrd="2" destOrd="0" presId="urn:microsoft.com/office/officeart/2005/8/layout/hList1"/>
    <dgm:cxn modelId="{77934619-04D5-4177-9427-9B9AD64F0029}" type="presParOf" srcId="{A38A6A42-9533-4EC4-9BB4-BE54EC8663C5}" destId="{17C3CCC2-C6CA-4AF0-A1EF-65E8F0F2F4FC}" srcOrd="0" destOrd="0" presId="urn:microsoft.com/office/officeart/2005/8/layout/hList1"/>
    <dgm:cxn modelId="{032D7538-A7F0-4E29-AE6A-88889C4505DD}" type="presParOf" srcId="{A38A6A42-9533-4EC4-9BB4-BE54EC8663C5}" destId="{2CE8BCA0-FBEA-4E17-84C8-9DA0C0C6B42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B19443-01EA-4E3F-979F-3D65CE877C0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7F306AA-3D13-4504-95E2-81E1D6FDB273}">
      <dgm:prSet/>
      <dgm:spPr/>
      <dgm:t>
        <a:bodyPr/>
        <a:lstStyle/>
        <a:p>
          <a:r>
            <a:rPr lang="en-US" b="1"/>
            <a:t>Zajednički element vrednovanja</a:t>
          </a:r>
          <a:endParaRPr lang="en-US"/>
        </a:p>
      </dgm:t>
    </dgm:pt>
    <dgm:pt modelId="{777D07F2-A3DE-4BDE-814A-8C80EDB7E36B}" type="parTrans" cxnId="{5854C571-67BF-4BCC-8FEF-789BAE4D5040}">
      <dgm:prSet/>
      <dgm:spPr/>
      <dgm:t>
        <a:bodyPr/>
        <a:lstStyle/>
        <a:p>
          <a:endParaRPr lang="en-US"/>
        </a:p>
      </dgm:t>
    </dgm:pt>
    <dgm:pt modelId="{84886DDD-20E1-4726-A2F0-725662BB79A2}" type="sibTrans" cxnId="{5854C571-67BF-4BCC-8FEF-789BAE4D5040}">
      <dgm:prSet/>
      <dgm:spPr/>
      <dgm:t>
        <a:bodyPr/>
        <a:lstStyle/>
        <a:p>
          <a:endParaRPr lang="en-US"/>
        </a:p>
      </dgm:t>
    </dgm:pt>
    <dgm:pt modelId="{0AF141B6-FD69-43B4-9944-CC49B3B5F304}">
      <dgm:prSet/>
      <dgm:spPr/>
      <dgm:t>
        <a:bodyPr/>
        <a:lstStyle/>
        <a:p>
          <a:r>
            <a:rPr lang="en-US"/>
            <a:t>Dodatni element vrednovanja</a:t>
          </a:r>
        </a:p>
      </dgm:t>
    </dgm:pt>
    <dgm:pt modelId="{557AECB2-2A3B-43E4-B75E-F1B6E15C11C3}" type="parTrans" cxnId="{6924FF89-FDBE-400A-8390-5304B9F54718}">
      <dgm:prSet/>
      <dgm:spPr/>
      <dgm:t>
        <a:bodyPr/>
        <a:lstStyle/>
        <a:p>
          <a:endParaRPr lang="en-US"/>
        </a:p>
      </dgm:t>
    </dgm:pt>
    <dgm:pt modelId="{56820490-68AF-436D-AD4A-D185DCEAF466}" type="sibTrans" cxnId="{6924FF89-FDBE-400A-8390-5304B9F54718}">
      <dgm:prSet/>
      <dgm:spPr/>
      <dgm:t>
        <a:bodyPr/>
        <a:lstStyle/>
        <a:p>
          <a:endParaRPr lang="en-US"/>
        </a:p>
      </dgm:t>
    </dgm:pt>
    <dgm:pt modelId="{3CE27AA8-EBC9-4C22-AE3F-F65C2725DB7D}">
      <dgm:prSet/>
      <dgm:spPr/>
      <dgm:t>
        <a:bodyPr/>
        <a:lstStyle/>
        <a:p>
          <a:r>
            <a:rPr lang="en-US"/>
            <a:t>Poseban element vrednovanja</a:t>
          </a:r>
        </a:p>
      </dgm:t>
    </dgm:pt>
    <dgm:pt modelId="{EDFA8DE8-87B6-4506-8CBB-95E45E901BEE}" type="parTrans" cxnId="{21BA4924-DB03-40CD-9F34-B8FBD1183712}">
      <dgm:prSet/>
      <dgm:spPr/>
      <dgm:t>
        <a:bodyPr/>
        <a:lstStyle/>
        <a:p>
          <a:endParaRPr lang="en-US"/>
        </a:p>
      </dgm:t>
    </dgm:pt>
    <dgm:pt modelId="{836FD7A2-7EE9-4092-A3C4-62A2C988D1C0}" type="sibTrans" cxnId="{21BA4924-DB03-40CD-9F34-B8FBD1183712}">
      <dgm:prSet/>
      <dgm:spPr/>
      <dgm:t>
        <a:bodyPr/>
        <a:lstStyle/>
        <a:p>
          <a:endParaRPr lang="en-US"/>
        </a:p>
      </dgm:t>
    </dgm:pt>
    <dgm:pt modelId="{3B2F77E3-DD5E-40BF-BD53-D9FD5B324175}" type="pres">
      <dgm:prSet presAssocID="{33B19443-01EA-4E3F-979F-3D65CE877C0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CF2F6F5-0E77-4809-8AED-4637496B7DAC}" type="pres">
      <dgm:prSet presAssocID="{07F306AA-3D13-4504-95E2-81E1D6FDB273}" presName="hierRoot1" presStyleCnt="0"/>
      <dgm:spPr/>
    </dgm:pt>
    <dgm:pt modelId="{84EDE63E-4D37-4287-B25C-3CEF4A9007DB}" type="pres">
      <dgm:prSet presAssocID="{07F306AA-3D13-4504-95E2-81E1D6FDB273}" presName="composite" presStyleCnt="0"/>
      <dgm:spPr/>
    </dgm:pt>
    <dgm:pt modelId="{0660232B-2D34-41B9-8A76-248C480741AC}" type="pres">
      <dgm:prSet presAssocID="{07F306AA-3D13-4504-95E2-81E1D6FDB273}" presName="background" presStyleLbl="node0" presStyleIdx="0" presStyleCnt="3"/>
      <dgm:spPr/>
    </dgm:pt>
    <dgm:pt modelId="{ED368551-AA5A-4C88-A2A7-A32ECDC63435}" type="pres">
      <dgm:prSet presAssocID="{07F306AA-3D13-4504-95E2-81E1D6FDB273}" presName="text" presStyleLbl="fgAcc0" presStyleIdx="0" presStyleCnt="3">
        <dgm:presLayoutVars>
          <dgm:chPref val="3"/>
        </dgm:presLayoutVars>
      </dgm:prSet>
      <dgm:spPr/>
    </dgm:pt>
    <dgm:pt modelId="{A1A4F11A-4A14-454D-9FC2-5B88137077FD}" type="pres">
      <dgm:prSet presAssocID="{07F306AA-3D13-4504-95E2-81E1D6FDB273}" presName="hierChild2" presStyleCnt="0"/>
      <dgm:spPr/>
    </dgm:pt>
    <dgm:pt modelId="{AA25BF33-A106-40AE-A824-84508D37E1BE}" type="pres">
      <dgm:prSet presAssocID="{0AF141B6-FD69-43B4-9944-CC49B3B5F304}" presName="hierRoot1" presStyleCnt="0"/>
      <dgm:spPr/>
    </dgm:pt>
    <dgm:pt modelId="{E8607BCF-8BEE-47F0-B2C0-BE376E5BDE39}" type="pres">
      <dgm:prSet presAssocID="{0AF141B6-FD69-43B4-9944-CC49B3B5F304}" presName="composite" presStyleCnt="0"/>
      <dgm:spPr/>
    </dgm:pt>
    <dgm:pt modelId="{43AF4C2D-DB54-4CD6-9067-F4C70D3C9A54}" type="pres">
      <dgm:prSet presAssocID="{0AF141B6-FD69-43B4-9944-CC49B3B5F304}" presName="background" presStyleLbl="node0" presStyleIdx="1" presStyleCnt="3"/>
      <dgm:spPr/>
    </dgm:pt>
    <dgm:pt modelId="{F3B0A088-194C-4AD0-92EC-34066B7218C5}" type="pres">
      <dgm:prSet presAssocID="{0AF141B6-FD69-43B4-9944-CC49B3B5F304}" presName="text" presStyleLbl="fgAcc0" presStyleIdx="1" presStyleCnt="3">
        <dgm:presLayoutVars>
          <dgm:chPref val="3"/>
        </dgm:presLayoutVars>
      </dgm:prSet>
      <dgm:spPr/>
    </dgm:pt>
    <dgm:pt modelId="{9AF340DA-A05A-4566-AEA4-E823B9F7C64A}" type="pres">
      <dgm:prSet presAssocID="{0AF141B6-FD69-43B4-9944-CC49B3B5F304}" presName="hierChild2" presStyleCnt="0"/>
      <dgm:spPr/>
    </dgm:pt>
    <dgm:pt modelId="{93F54F45-C5D1-495E-91FD-A21818627361}" type="pres">
      <dgm:prSet presAssocID="{3CE27AA8-EBC9-4C22-AE3F-F65C2725DB7D}" presName="hierRoot1" presStyleCnt="0"/>
      <dgm:spPr/>
    </dgm:pt>
    <dgm:pt modelId="{A81FAD71-7A98-4ECF-AEBC-EE1D3E65FFD4}" type="pres">
      <dgm:prSet presAssocID="{3CE27AA8-EBC9-4C22-AE3F-F65C2725DB7D}" presName="composite" presStyleCnt="0"/>
      <dgm:spPr/>
    </dgm:pt>
    <dgm:pt modelId="{153D77B9-3047-40A9-BD38-CD36E9F4934B}" type="pres">
      <dgm:prSet presAssocID="{3CE27AA8-EBC9-4C22-AE3F-F65C2725DB7D}" presName="background" presStyleLbl="node0" presStyleIdx="2" presStyleCnt="3"/>
      <dgm:spPr/>
    </dgm:pt>
    <dgm:pt modelId="{D7A346A0-1042-470E-8196-3F1080474E46}" type="pres">
      <dgm:prSet presAssocID="{3CE27AA8-EBC9-4C22-AE3F-F65C2725DB7D}" presName="text" presStyleLbl="fgAcc0" presStyleIdx="2" presStyleCnt="3">
        <dgm:presLayoutVars>
          <dgm:chPref val="3"/>
        </dgm:presLayoutVars>
      </dgm:prSet>
      <dgm:spPr/>
    </dgm:pt>
    <dgm:pt modelId="{A7CB76C6-C8BA-4AE4-AF4B-66F3C229AE6D}" type="pres">
      <dgm:prSet presAssocID="{3CE27AA8-EBC9-4C22-AE3F-F65C2725DB7D}" presName="hierChild2" presStyleCnt="0"/>
      <dgm:spPr/>
    </dgm:pt>
  </dgm:ptLst>
  <dgm:cxnLst>
    <dgm:cxn modelId="{A9D97623-C231-41E8-8E9B-3E8FBABB58EE}" type="presOf" srcId="{33B19443-01EA-4E3F-979F-3D65CE877C09}" destId="{3B2F77E3-DD5E-40BF-BD53-D9FD5B324175}" srcOrd="0" destOrd="0" presId="urn:microsoft.com/office/officeart/2005/8/layout/hierarchy1"/>
    <dgm:cxn modelId="{21BA4924-DB03-40CD-9F34-B8FBD1183712}" srcId="{33B19443-01EA-4E3F-979F-3D65CE877C09}" destId="{3CE27AA8-EBC9-4C22-AE3F-F65C2725DB7D}" srcOrd="2" destOrd="0" parTransId="{EDFA8DE8-87B6-4506-8CBB-95E45E901BEE}" sibTransId="{836FD7A2-7EE9-4092-A3C4-62A2C988D1C0}"/>
    <dgm:cxn modelId="{D8FAD734-37BE-4E33-A9B5-9E22872B80BC}" type="presOf" srcId="{3CE27AA8-EBC9-4C22-AE3F-F65C2725DB7D}" destId="{D7A346A0-1042-470E-8196-3F1080474E46}" srcOrd="0" destOrd="0" presId="urn:microsoft.com/office/officeart/2005/8/layout/hierarchy1"/>
    <dgm:cxn modelId="{5854C571-67BF-4BCC-8FEF-789BAE4D5040}" srcId="{33B19443-01EA-4E3F-979F-3D65CE877C09}" destId="{07F306AA-3D13-4504-95E2-81E1D6FDB273}" srcOrd="0" destOrd="0" parTransId="{777D07F2-A3DE-4BDE-814A-8C80EDB7E36B}" sibTransId="{84886DDD-20E1-4726-A2F0-725662BB79A2}"/>
    <dgm:cxn modelId="{6924FF89-FDBE-400A-8390-5304B9F54718}" srcId="{33B19443-01EA-4E3F-979F-3D65CE877C09}" destId="{0AF141B6-FD69-43B4-9944-CC49B3B5F304}" srcOrd="1" destOrd="0" parTransId="{557AECB2-2A3B-43E4-B75E-F1B6E15C11C3}" sibTransId="{56820490-68AF-436D-AD4A-D185DCEAF466}"/>
    <dgm:cxn modelId="{172A75F9-38C3-4669-B275-B3559098EBC6}" type="presOf" srcId="{0AF141B6-FD69-43B4-9944-CC49B3B5F304}" destId="{F3B0A088-194C-4AD0-92EC-34066B7218C5}" srcOrd="0" destOrd="0" presId="urn:microsoft.com/office/officeart/2005/8/layout/hierarchy1"/>
    <dgm:cxn modelId="{7A1FD1FC-D617-4138-924D-713F061B9645}" type="presOf" srcId="{07F306AA-3D13-4504-95E2-81E1D6FDB273}" destId="{ED368551-AA5A-4C88-A2A7-A32ECDC63435}" srcOrd="0" destOrd="0" presId="urn:microsoft.com/office/officeart/2005/8/layout/hierarchy1"/>
    <dgm:cxn modelId="{09FC8EF5-D80B-4ABD-BD9B-7AB9D63BD834}" type="presParOf" srcId="{3B2F77E3-DD5E-40BF-BD53-D9FD5B324175}" destId="{9CF2F6F5-0E77-4809-8AED-4637496B7DAC}" srcOrd="0" destOrd="0" presId="urn:microsoft.com/office/officeart/2005/8/layout/hierarchy1"/>
    <dgm:cxn modelId="{D00CB8BB-11AB-465C-B658-E82FF4C07BAC}" type="presParOf" srcId="{9CF2F6F5-0E77-4809-8AED-4637496B7DAC}" destId="{84EDE63E-4D37-4287-B25C-3CEF4A9007DB}" srcOrd="0" destOrd="0" presId="urn:microsoft.com/office/officeart/2005/8/layout/hierarchy1"/>
    <dgm:cxn modelId="{26ACD66A-0B5B-438B-B9E7-D1CB108C8466}" type="presParOf" srcId="{84EDE63E-4D37-4287-B25C-3CEF4A9007DB}" destId="{0660232B-2D34-41B9-8A76-248C480741AC}" srcOrd="0" destOrd="0" presId="urn:microsoft.com/office/officeart/2005/8/layout/hierarchy1"/>
    <dgm:cxn modelId="{D9273513-B014-47D8-8FC4-08E51D4257A5}" type="presParOf" srcId="{84EDE63E-4D37-4287-B25C-3CEF4A9007DB}" destId="{ED368551-AA5A-4C88-A2A7-A32ECDC63435}" srcOrd="1" destOrd="0" presId="urn:microsoft.com/office/officeart/2005/8/layout/hierarchy1"/>
    <dgm:cxn modelId="{543EDFE4-8E9A-4178-BC1D-273EB1FDB0DE}" type="presParOf" srcId="{9CF2F6F5-0E77-4809-8AED-4637496B7DAC}" destId="{A1A4F11A-4A14-454D-9FC2-5B88137077FD}" srcOrd="1" destOrd="0" presId="urn:microsoft.com/office/officeart/2005/8/layout/hierarchy1"/>
    <dgm:cxn modelId="{49E92AF3-3B18-4C72-89F7-A29424161508}" type="presParOf" srcId="{3B2F77E3-DD5E-40BF-BD53-D9FD5B324175}" destId="{AA25BF33-A106-40AE-A824-84508D37E1BE}" srcOrd="1" destOrd="0" presId="urn:microsoft.com/office/officeart/2005/8/layout/hierarchy1"/>
    <dgm:cxn modelId="{5620DAB8-9DB9-4754-BA52-398496138036}" type="presParOf" srcId="{AA25BF33-A106-40AE-A824-84508D37E1BE}" destId="{E8607BCF-8BEE-47F0-B2C0-BE376E5BDE39}" srcOrd="0" destOrd="0" presId="urn:microsoft.com/office/officeart/2005/8/layout/hierarchy1"/>
    <dgm:cxn modelId="{BD42B47F-8D95-45D0-9237-6BF9B95E7C12}" type="presParOf" srcId="{E8607BCF-8BEE-47F0-B2C0-BE376E5BDE39}" destId="{43AF4C2D-DB54-4CD6-9067-F4C70D3C9A54}" srcOrd="0" destOrd="0" presId="urn:microsoft.com/office/officeart/2005/8/layout/hierarchy1"/>
    <dgm:cxn modelId="{2EA0AB09-EBC6-4E7F-A9E6-A2453607A7B1}" type="presParOf" srcId="{E8607BCF-8BEE-47F0-B2C0-BE376E5BDE39}" destId="{F3B0A088-194C-4AD0-92EC-34066B7218C5}" srcOrd="1" destOrd="0" presId="urn:microsoft.com/office/officeart/2005/8/layout/hierarchy1"/>
    <dgm:cxn modelId="{37CF6603-360C-4FDD-88C6-E3B0FA059FEA}" type="presParOf" srcId="{AA25BF33-A106-40AE-A824-84508D37E1BE}" destId="{9AF340DA-A05A-4566-AEA4-E823B9F7C64A}" srcOrd="1" destOrd="0" presId="urn:microsoft.com/office/officeart/2005/8/layout/hierarchy1"/>
    <dgm:cxn modelId="{58A5AB5E-8BF9-4417-8E0B-88DC4F2B6210}" type="presParOf" srcId="{3B2F77E3-DD5E-40BF-BD53-D9FD5B324175}" destId="{93F54F45-C5D1-495E-91FD-A21818627361}" srcOrd="2" destOrd="0" presId="urn:microsoft.com/office/officeart/2005/8/layout/hierarchy1"/>
    <dgm:cxn modelId="{E7DEED8B-33CC-4CE2-B820-CC8B6D71F7F1}" type="presParOf" srcId="{93F54F45-C5D1-495E-91FD-A21818627361}" destId="{A81FAD71-7A98-4ECF-AEBC-EE1D3E65FFD4}" srcOrd="0" destOrd="0" presId="urn:microsoft.com/office/officeart/2005/8/layout/hierarchy1"/>
    <dgm:cxn modelId="{07497BB3-C6A4-4878-B7E7-0E169FFC5609}" type="presParOf" srcId="{A81FAD71-7A98-4ECF-AEBC-EE1D3E65FFD4}" destId="{153D77B9-3047-40A9-BD38-CD36E9F4934B}" srcOrd="0" destOrd="0" presId="urn:microsoft.com/office/officeart/2005/8/layout/hierarchy1"/>
    <dgm:cxn modelId="{81B7C432-D586-4804-92F9-728C12987D30}" type="presParOf" srcId="{A81FAD71-7A98-4ECF-AEBC-EE1D3E65FFD4}" destId="{D7A346A0-1042-470E-8196-3F1080474E46}" srcOrd="1" destOrd="0" presId="urn:microsoft.com/office/officeart/2005/8/layout/hierarchy1"/>
    <dgm:cxn modelId="{2651B1AC-F2DC-48E7-8696-DF4A9E5D877A}" type="presParOf" srcId="{93F54F45-C5D1-495E-91FD-A21818627361}" destId="{A7CB76C6-C8BA-4AE4-AF4B-66F3C229AE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1FF626-BE39-4C0B-9B49-C1B60FFA0B2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9BED704-B413-4A54-BA6E-8E0F974E900C}">
      <dgm:prSet/>
      <dgm:spPr/>
      <dgm:t>
        <a:bodyPr/>
        <a:lstStyle/>
        <a:p>
          <a:r>
            <a:rPr lang="hr-HR" b="1" dirty="0"/>
            <a:t>ČETVEROGODIŠNJE ŠKOLE</a:t>
          </a:r>
          <a:endParaRPr lang="en-US" dirty="0"/>
        </a:p>
      </dgm:t>
    </dgm:pt>
    <dgm:pt modelId="{6EC6D502-62F5-4453-9AD9-F420A30FA529}" type="parTrans" cxnId="{6D4B1658-3460-41DB-B2E7-B2F2D7B56EBD}">
      <dgm:prSet/>
      <dgm:spPr/>
      <dgm:t>
        <a:bodyPr/>
        <a:lstStyle/>
        <a:p>
          <a:endParaRPr lang="en-US"/>
        </a:p>
      </dgm:t>
    </dgm:pt>
    <dgm:pt modelId="{7F82F17D-7555-4CC6-BC93-246EA1C3510E}" type="sibTrans" cxnId="{6D4B1658-3460-41DB-B2E7-B2F2D7B56EBD}">
      <dgm:prSet/>
      <dgm:spPr/>
      <dgm:t>
        <a:bodyPr/>
        <a:lstStyle/>
        <a:p>
          <a:endParaRPr lang="en-US"/>
        </a:p>
      </dgm:t>
    </dgm:pt>
    <dgm:pt modelId="{B221E831-E63E-400F-936F-7B221732487D}">
      <dgm:prSet/>
      <dgm:spPr/>
      <dgm:t>
        <a:bodyPr/>
        <a:lstStyle/>
        <a:p>
          <a:r>
            <a:rPr lang="hr-HR" b="1"/>
            <a:t>škola </a:t>
          </a:r>
          <a:r>
            <a:rPr lang="hr-HR" b="1" u="sng"/>
            <a:t>može</a:t>
          </a:r>
          <a:r>
            <a:rPr lang="hr-HR" b="1"/>
            <a:t> utvrditi minimalni broj bodova </a:t>
          </a:r>
          <a:r>
            <a:rPr lang="hr-HR"/>
            <a:t>potrebnih za prijavu kandidata</a:t>
          </a:r>
          <a:endParaRPr lang="en-US"/>
        </a:p>
      </dgm:t>
    </dgm:pt>
    <dgm:pt modelId="{74D243B8-67E9-4A64-B216-C829E81BE505}" type="parTrans" cxnId="{3263ED9D-0958-48E8-BB5B-7A490CA7DB90}">
      <dgm:prSet/>
      <dgm:spPr/>
      <dgm:t>
        <a:bodyPr/>
        <a:lstStyle/>
        <a:p>
          <a:endParaRPr lang="en-US"/>
        </a:p>
      </dgm:t>
    </dgm:pt>
    <dgm:pt modelId="{EEEB256E-639C-4AB3-A19B-33CADEBD260B}" type="sibTrans" cxnId="{3263ED9D-0958-48E8-BB5B-7A490CA7DB90}">
      <dgm:prSet/>
      <dgm:spPr/>
      <dgm:t>
        <a:bodyPr/>
        <a:lstStyle/>
        <a:p>
          <a:endParaRPr lang="en-US"/>
        </a:p>
      </dgm:t>
    </dgm:pt>
    <dgm:pt modelId="{33FA2B7C-F3FD-44EF-B3E4-398744DBE949}">
      <dgm:prSet/>
      <dgm:spPr/>
      <dgm:t>
        <a:bodyPr/>
        <a:lstStyle/>
        <a:p>
          <a:r>
            <a:rPr lang="hr-HR" b="1"/>
            <a:t>TROGODIŠNJE ŠKOLE</a:t>
          </a:r>
          <a:endParaRPr lang="en-US"/>
        </a:p>
      </dgm:t>
    </dgm:pt>
    <dgm:pt modelId="{9956B9C1-B435-472A-A29B-A76C7E66A632}" type="parTrans" cxnId="{BB7BC097-FCCE-4A99-A8D5-DF67670B71D1}">
      <dgm:prSet/>
      <dgm:spPr/>
      <dgm:t>
        <a:bodyPr/>
        <a:lstStyle/>
        <a:p>
          <a:endParaRPr lang="en-US"/>
        </a:p>
      </dgm:t>
    </dgm:pt>
    <dgm:pt modelId="{1BC5FD6E-171B-4BC2-85CD-2BDE116F92FD}" type="sibTrans" cxnId="{BB7BC097-FCCE-4A99-A8D5-DF67670B71D1}">
      <dgm:prSet/>
      <dgm:spPr/>
      <dgm:t>
        <a:bodyPr/>
        <a:lstStyle/>
        <a:p>
          <a:endParaRPr lang="en-US"/>
        </a:p>
      </dgm:t>
    </dgm:pt>
    <dgm:pt modelId="{03FCC284-9923-444B-8A39-0B5D78C4AE08}">
      <dgm:prSet/>
      <dgm:spPr/>
      <dgm:t>
        <a:bodyPr/>
        <a:lstStyle/>
        <a:p>
          <a:r>
            <a:rPr lang="hr-HR" b="1" u="sng"/>
            <a:t>ne</a:t>
          </a:r>
          <a:r>
            <a:rPr lang="hr-HR" b="1"/>
            <a:t> utvrđuje se minimalni broj bodova </a:t>
          </a:r>
          <a:r>
            <a:rPr lang="hr-HR"/>
            <a:t>potrebnih za prijavu kandidata</a:t>
          </a:r>
          <a:endParaRPr lang="en-US"/>
        </a:p>
      </dgm:t>
    </dgm:pt>
    <dgm:pt modelId="{D9233879-79D5-4CEB-87A5-E72252DA78F4}" type="parTrans" cxnId="{678F8B4E-09B2-4E00-8281-61D7D62FEF19}">
      <dgm:prSet/>
      <dgm:spPr/>
      <dgm:t>
        <a:bodyPr/>
        <a:lstStyle/>
        <a:p>
          <a:endParaRPr lang="en-US"/>
        </a:p>
      </dgm:t>
    </dgm:pt>
    <dgm:pt modelId="{7556AB3E-F48A-47B7-B3CC-979C1508DD4F}" type="sibTrans" cxnId="{678F8B4E-09B2-4E00-8281-61D7D62FEF19}">
      <dgm:prSet/>
      <dgm:spPr/>
      <dgm:t>
        <a:bodyPr/>
        <a:lstStyle/>
        <a:p>
          <a:endParaRPr lang="en-US"/>
        </a:p>
      </dgm:t>
    </dgm:pt>
    <dgm:pt modelId="{2EBA420C-D29D-48D7-9F79-86322D86C46C}" type="pres">
      <dgm:prSet presAssocID="{061FF626-BE39-4C0B-9B49-C1B60FFA0B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527857-DD71-4750-8585-3BB6C90F705C}" type="pres">
      <dgm:prSet presAssocID="{D9BED704-B413-4A54-BA6E-8E0F974E900C}" presName="hierRoot1" presStyleCnt="0"/>
      <dgm:spPr/>
    </dgm:pt>
    <dgm:pt modelId="{FF446139-EDDB-470C-8476-B3BE15EF46B8}" type="pres">
      <dgm:prSet presAssocID="{D9BED704-B413-4A54-BA6E-8E0F974E900C}" presName="composite" presStyleCnt="0"/>
      <dgm:spPr/>
    </dgm:pt>
    <dgm:pt modelId="{D40325B4-0F98-4227-A780-7AB76D0334D2}" type="pres">
      <dgm:prSet presAssocID="{D9BED704-B413-4A54-BA6E-8E0F974E900C}" presName="background" presStyleLbl="node0" presStyleIdx="0" presStyleCnt="2"/>
      <dgm:spPr/>
    </dgm:pt>
    <dgm:pt modelId="{FE6D3FED-955A-4A64-BB3B-57CFB7470CB2}" type="pres">
      <dgm:prSet presAssocID="{D9BED704-B413-4A54-BA6E-8E0F974E900C}" presName="text" presStyleLbl="fgAcc0" presStyleIdx="0" presStyleCnt="2">
        <dgm:presLayoutVars>
          <dgm:chPref val="3"/>
        </dgm:presLayoutVars>
      </dgm:prSet>
      <dgm:spPr/>
    </dgm:pt>
    <dgm:pt modelId="{B1ED26D2-66D6-444D-BCB6-18D994D257CA}" type="pres">
      <dgm:prSet presAssocID="{D9BED704-B413-4A54-BA6E-8E0F974E900C}" presName="hierChild2" presStyleCnt="0"/>
      <dgm:spPr/>
    </dgm:pt>
    <dgm:pt modelId="{5A7E6904-4781-45AB-9140-A7CC060AD174}" type="pres">
      <dgm:prSet presAssocID="{74D243B8-67E9-4A64-B216-C829E81BE505}" presName="Name10" presStyleLbl="parChTrans1D2" presStyleIdx="0" presStyleCnt="2"/>
      <dgm:spPr/>
    </dgm:pt>
    <dgm:pt modelId="{25BFABA0-7496-4F10-BC24-2F01FE82CF6C}" type="pres">
      <dgm:prSet presAssocID="{B221E831-E63E-400F-936F-7B221732487D}" presName="hierRoot2" presStyleCnt="0"/>
      <dgm:spPr/>
    </dgm:pt>
    <dgm:pt modelId="{6D19676D-48BA-4518-BB3C-93738C942BC8}" type="pres">
      <dgm:prSet presAssocID="{B221E831-E63E-400F-936F-7B221732487D}" presName="composite2" presStyleCnt="0"/>
      <dgm:spPr/>
    </dgm:pt>
    <dgm:pt modelId="{1A9E97BB-848B-4AE5-A524-6DFD2B309BCD}" type="pres">
      <dgm:prSet presAssocID="{B221E831-E63E-400F-936F-7B221732487D}" presName="background2" presStyleLbl="node2" presStyleIdx="0" presStyleCnt="2"/>
      <dgm:spPr/>
    </dgm:pt>
    <dgm:pt modelId="{CEB8A63A-F986-47B3-9232-BC85CBC60AFD}" type="pres">
      <dgm:prSet presAssocID="{B221E831-E63E-400F-936F-7B221732487D}" presName="text2" presStyleLbl="fgAcc2" presStyleIdx="0" presStyleCnt="2">
        <dgm:presLayoutVars>
          <dgm:chPref val="3"/>
        </dgm:presLayoutVars>
      </dgm:prSet>
      <dgm:spPr/>
    </dgm:pt>
    <dgm:pt modelId="{98C07C29-A8DD-41F8-88CE-2C460E49B769}" type="pres">
      <dgm:prSet presAssocID="{B221E831-E63E-400F-936F-7B221732487D}" presName="hierChild3" presStyleCnt="0"/>
      <dgm:spPr/>
    </dgm:pt>
    <dgm:pt modelId="{B6750307-1110-45AC-BDAF-9FB667156F4B}" type="pres">
      <dgm:prSet presAssocID="{33FA2B7C-F3FD-44EF-B3E4-398744DBE949}" presName="hierRoot1" presStyleCnt="0"/>
      <dgm:spPr/>
    </dgm:pt>
    <dgm:pt modelId="{AF6406A2-C715-4493-9691-C63E40837451}" type="pres">
      <dgm:prSet presAssocID="{33FA2B7C-F3FD-44EF-B3E4-398744DBE949}" presName="composite" presStyleCnt="0"/>
      <dgm:spPr/>
    </dgm:pt>
    <dgm:pt modelId="{07360E63-3F7E-48E6-8233-EDFE8FB437CB}" type="pres">
      <dgm:prSet presAssocID="{33FA2B7C-F3FD-44EF-B3E4-398744DBE949}" presName="background" presStyleLbl="node0" presStyleIdx="1" presStyleCnt="2"/>
      <dgm:spPr/>
    </dgm:pt>
    <dgm:pt modelId="{AFF9EE54-6AA5-48B7-B628-703F9A48D9E8}" type="pres">
      <dgm:prSet presAssocID="{33FA2B7C-F3FD-44EF-B3E4-398744DBE949}" presName="text" presStyleLbl="fgAcc0" presStyleIdx="1" presStyleCnt="2">
        <dgm:presLayoutVars>
          <dgm:chPref val="3"/>
        </dgm:presLayoutVars>
      </dgm:prSet>
      <dgm:spPr/>
    </dgm:pt>
    <dgm:pt modelId="{DB77CA4C-38F4-4968-B41D-AEC2DF3F7033}" type="pres">
      <dgm:prSet presAssocID="{33FA2B7C-F3FD-44EF-B3E4-398744DBE949}" presName="hierChild2" presStyleCnt="0"/>
      <dgm:spPr/>
    </dgm:pt>
    <dgm:pt modelId="{79BF0BAE-C158-4F2F-9801-1FCAF1A1F61E}" type="pres">
      <dgm:prSet presAssocID="{D9233879-79D5-4CEB-87A5-E72252DA78F4}" presName="Name10" presStyleLbl="parChTrans1D2" presStyleIdx="1" presStyleCnt="2"/>
      <dgm:spPr/>
    </dgm:pt>
    <dgm:pt modelId="{BB2F6067-CBEC-49A5-AA94-B4893C3C162C}" type="pres">
      <dgm:prSet presAssocID="{03FCC284-9923-444B-8A39-0B5D78C4AE08}" presName="hierRoot2" presStyleCnt="0"/>
      <dgm:spPr/>
    </dgm:pt>
    <dgm:pt modelId="{B8125115-3CA1-495E-9636-782C099E6E0D}" type="pres">
      <dgm:prSet presAssocID="{03FCC284-9923-444B-8A39-0B5D78C4AE08}" presName="composite2" presStyleCnt="0"/>
      <dgm:spPr/>
    </dgm:pt>
    <dgm:pt modelId="{96A426AD-3400-4DA5-BC7A-BF0CF8AE19F7}" type="pres">
      <dgm:prSet presAssocID="{03FCC284-9923-444B-8A39-0B5D78C4AE08}" presName="background2" presStyleLbl="node2" presStyleIdx="1" presStyleCnt="2"/>
      <dgm:spPr/>
    </dgm:pt>
    <dgm:pt modelId="{99ABEFA9-531B-430E-877C-0D30BD560857}" type="pres">
      <dgm:prSet presAssocID="{03FCC284-9923-444B-8A39-0B5D78C4AE08}" presName="text2" presStyleLbl="fgAcc2" presStyleIdx="1" presStyleCnt="2">
        <dgm:presLayoutVars>
          <dgm:chPref val="3"/>
        </dgm:presLayoutVars>
      </dgm:prSet>
      <dgm:spPr/>
    </dgm:pt>
    <dgm:pt modelId="{F6812722-E97E-4A1A-A00C-ECCF738EDD3E}" type="pres">
      <dgm:prSet presAssocID="{03FCC284-9923-444B-8A39-0B5D78C4AE08}" presName="hierChild3" presStyleCnt="0"/>
      <dgm:spPr/>
    </dgm:pt>
  </dgm:ptLst>
  <dgm:cxnLst>
    <dgm:cxn modelId="{21E49D03-C366-4C21-9E76-784F02EB9D9E}" type="presOf" srcId="{03FCC284-9923-444B-8A39-0B5D78C4AE08}" destId="{99ABEFA9-531B-430E-877C-0D30BD560857}" srcOrd="0" destOrd="0" presId="urn:microsoft.com/office/officeart/2005/8/layout/hierarchy1"/>
    <dgm:cxn modelId="{64F49206-8A23-4224-B235-0EC55028F0E4}" type="presOf" srcId="{33FA2B7C-F3FD-44EF-B3E4-398744DBE949}" destId="{AFF9EE54-6AA5-48B7-B628-703F9A48D9E8}" srcOrd="0" destOrd="0" presId="urn:microsoft.com/office/officeart/2005/8/layout/hierarchy1"/>
    <dgm:cxn modelId="{DC89100C-F4A8-4AAF-AAB9-5113A4B29A56}" type="presOf" srcId="{061FF626-BE39-4C0B-9B49-C1B60FFA0B2C}" destId="{2EBA420C-D29D-48D7-9F79-86322D86C46C}" srcOrd="0" destOrd="0" presId="urn:microsoft.com/office/officeart/2005/8/layout/hierarchy1"/>
    <dgm:cxn modelId="{5EF75164-447A-445A-BC3F-8FB18697EA3B}" type="presOf" srcId="{D9233879-79D5-4CEB-87A5-E72252DA78F4}" destId="{79BF0BAE-C158-4F2F-9801-1FCAF1A1F61E}" srcOrd="0" destOrd="0" presId="urn:microsoft.com/office/officeart/2005/8/layout/hierarchy1"/>
    <dgm:cxn modelId="{C2E8A368-DCA2-4A6E-A2A3-FB1258967C3D}" type="presOf" srcId="{D9BED704-B413-4A54-BA6E-8E0F974E900C}" destId="{FE6D3FED-955A-4A64-BB3B-57CFB7470CB2}" srcOrd="0" destOrd="0" presId="urn:microsoft.com/office/officeart/2005/8/layout/hierarchy1"/>
    <dgm:cxn modelId="{678F8B4E-09B2-4E00-8281-61D7D62FEF19}" srcId="{33FA2B7C-F3FD-44EF-B3E4-398744DBE949}" destId="{03FCC284-9923-444B-8A39-0B5D78C4AE08}" srcOrd="0" destOrd="0" parTransId="{D9233879-79D5-4CEB-87A5-E72252DA78F4}" sibTransId="{7556AB3E-F48A-47B7-B3CC-979C1508DD4F}"/>
    <dgm:cxn modelId="{6D4B1658-3460-41DB-B2E7-B2F2D7B56EBD}" srcId="{061FF626-BE39-4C0B-9B49-C1B60FFA0B2C}" destId="{D9BED704-B413-4A54-BA6E-8E0F974E900C}" srcOrd="0" destOrd="0" parTransId="{6EC6D502-62F5-4453-9AD9-F420A30FA529}" sibTransId="{7F82F17D-7555-4CC6-BC93-246EA1C3510E}"/>
    <dgm:cxn modelId="{9DA75B87-9AE0-4C0A-8C05-B75654E7DD3D}" type="presOf" srcId="{B221E831-E63E-400F-936F-7B221732487D}" destId="{CEB8A63A-F986-47B3-9232-BC85CBC60AFD}" srcOrd="0" destOrd="0" presId="urn:microsoft.com/office/officeart/2005/8/layout/hierarchy1"/>
    <dgm:cxn modelId="{BB7BC097-FCCE-4A99-A8D5-DF67670B71D1}" srcId="{061FF626-BE39-4C0B-9B49-C1B60FFA0B2C}" destId="{33FA2B7C-F3FD-44EF-B3E4-398744DBE949}" srcOrd="1" destOrd="0" parTransId="{9956B9C1-B435-472A-A29B-A76C7E66A632}" sibTransId="{1BC5FD6E-171B-4BC2-85CD-2BDE116F92FD}"/>
    <dgm:cxn modelId="{3263ED9D-0958-48E8-BB5B-7A490CA7DB90}" srcId="{D9BED704-B413-4A54-BA6E-8E0F974E900C}" destId="{B221E831-E63E-400F-936F-7B221732487D}" srcOrd="0" destOrd="0" parTransId="{74D243B8-67E9-4A64-B216-C829E81BE505}" sibTransId="{EEEB256E-639C-4AB3-A19B-33CADEBD260B}"/>
    <dgm:cxn modelId="{9C7016C1-6D76-4292-A563-98329ACDA40D}" type="presOf" srcId="{74D243B8-67E9-4A64-B216-C829E81BE505}" destId="{5A7E6904-4781-45AB-9140-A7CC060AD174}" srcOrd="0" destOrd="0" presId="urn:microsoft.com/office/officeart/2005/8/layout/hierarchy1"/>
    <dgm:cxn modelId="{8FD04F9B-BCF6-423D-8956-E6A4E195CF52}" type="presParOf" srcId="{2EBA420C-D29D-48D7-9F79-86322D86C46C}" destId="{59527857-DD71-4750-8585-3BB6C90F705C}" srcOrd="0" destOrd="0" presId="urn:microsoft.com/office/officeart/2005/8/layout/hierarchy1"/>
    <dgm:cxn modelId="{2EE53772-7594-4CDF-B3F1-EE89AA2BF36A}" type="presParOf" srcId="{59527857-DD71-4750-8585-3BB6C90F705C}" destId="{FF446139-EDDB-470C-8476-B3BE15EF46B8}" srcOrd="0" destOrd="0" presId="urn:microsoft.com/office/officeart/2005/8/layout/hierarchy1"/>
    <dgm:cxn modelId="{1305BA71-6BC9-4633-9F90-4F0787905129}" type="presParOf" srcId="{FF446139-EDDB-470C-8476-B3BE15EF46B8}" destId="{D40325B4-0F98-4227-A780-7AB76D0334D2}" srcOrd="0" destOrd="0" presId="urn:microsoft.com/office/officeart/2005/8/layout/hierarchy1"/>
    <dgm:cxn modelId="{D7B65E4F-781F-4F44-A4AF-6302A10DC520}" type="presParOf" srcId="{FF446139-EDDB-470C-8476-B3BE15EF46B8}" destId="{FE6D3FED-955A-4A64-BB3B-57CFB7470CB2}" srcOrd="1" destOrd="0" presId="urn:microsoft.com/office/officeart/2005/8/layout/hierarchy1"/>
    <dgm:cxn modelId="{17C4F2BE-645B-4A0D-B8E9-BCDC247A0311}" type="presParOf" srcId="{59527857-DD71-4750-8585-3BB6C90F705C}" destId="{B1ED26D2-66D6-444D-BCB6-18D994D257CA}" srcOrd="1" destOrd="0" presId="urn:microsoft.com/office/officeart/2005/8/layout/hierarchy1"/>
    <dgm:cxn modelId="{665C6E0A-E283-43EF-8E27-F93A0ED714B5}" type="presParOf" srcId="{B1ED26D2-66D6-444D-BCB6-18D994D257CA}" destId="{5A7E6904-4781-45AB-9140-A7CC060AD174}" srcOrd="0" destOrd="0" presId="urn:microsoft.com/office/officeart/2005/8/layout/hierarchy1"/>
    <dgm:cxn modelId="{1B063040-AF2E-4760-9BED-01EB3ECF5285}" type="presParOf" srcId="{B1ED26D2-66D6-444D-BCB6-18D994D257CA}" destId="{25BFABA0-7496-4F10-BC24-2F01FE82CF6C}" srcOrd="1" destOrd="0" presId="urn:microsoft.com/office/officeart/2005/8/layout/hierarchy1"/>
    <dgm:cxn modelId="{E6674CC2-2C79-4A38-BF14-656C3C13F152}" type="presParOf" srcId="{25BFABA0-7496-4F10-BC24-2F01FE82CF6C}" destId="{6D19676D-48BA-4518-BB3C-93738C942BC8}" srcOrd="0" destOrd="0" presId="urn:microsoft.com/office/officeart/2005/8/layout/hierarchy1"/>
    <dgm:cxn modelId="{F8CA8756-4A34-4BE1-BDB8-16C541C4ECC4}" type="presParOf" srcId="{6D19676D-48BA-4518-BB3C-93738C942BC8}" destId="{1A9E97BB-848B-4AE5-A524-6DFD2B309BCD}" srcOrd="0" destOrd="0" presId="urn:microsoft.com/office/officeart/2005/8/layout/hierarchy1"/>
    <dgm:cxn modelId="{4CEE14E9-0DF7-44F1-A357-EEC44812432B}" type="presParOf" srcId="{6D19676D-48BA-4518-BB3C-93738C942BC8}" destId="{CEB8A63A-F986-47B3-9232-BC85CBC60AFD}" srcOrd="1" destOrd="0" presId="urn:microsoft.com/office/officeart/2005/8/layout/hierarchy1"/>
    <dgm:cxn modelId="{4BDF4A32-67CA-4588-AF78-2A375E518E73}" type="presParOf" srcId="{25BFABA0-7496-4F10-BC24-2F01FE82CF6C}" destId="{98C07C29-A8DD-41F8-88CE-2C460E49B769}" srcOrd="1" destOrd="0" presId="urn:microsoft.com/office/officeart/2005/8/layout/hierarchy1"/>
    <dgm:cxn modelId="{DD602847-0AA7-49D2-9B2D-C42347E55AC8}" type="presParOf" srcId="{2EBA420C-D29D-48D7-9F79-86322D86C46C}" destId="{B6750307-1110-45AC-BDAF-9FB667156F4B}" srcOrd="1" destOrd="0" presId="urn:microsoft.com/office/officeart/2005/8/layout/hierarchy1"/>
    <dgm:cxn modelId="{D7028C4C-B15C-4E42-9A36-D261786BD290}" type="presParOf" srcId="{B6750307-1110-45AC-BDAF-9FB667156F4B}" destId="{AF6406A2-C715-4493-9691-C63E40837451}" srcOrd="0" destOrd="0" presId="urn:microsoft.com/office/officeart/2005/8/layout/hierarchy1"/>
    <dgm:cxn modelId="{A7FBE043-0DC6-43B5-8510-B2F669B2EC9B}" type="presParOf" srcId="{AF6406A2-C715-4493-9691-C63E40837451}" destId="{07360E63-3F7E-48E6-8233-EDFE8FB437CB}" srcOrd="0" destOrd="0" presId="urn:microsoft.com/office/officeart/2005/8/layout/hierarchy1"/>
    <dgm:cxn modelId="{D2728AE0-152D-4DED-8944-F2B635031AC5}" type="presParOf" srcId="{AF6406A2-C715-4493-9691-C63E40837451}" destId="{AFF9EE54-6AA5-48B7-B628-703F9A48D9E8}" srcOrd="1" destOrd="0" presId="urn:microsoft.com/office/officeart/2005/8/layout/hierarchy1"/>
    <dgm:cxn modelId="{29D375AD-7384-41A0-A23D-835F6D3F039B}" type="presParOf" srcId="{B6750307-1110-45AC-BDAF-9FB667156F4B}" destId="{DB77CA4C-38F4-4968-B41D-AEC2DF3F7033}" srcOrd="1" destOrd="0" presId="urn:microsoft.com/office/officeart/2005/8/layout/hierarchy1"/>
    <dgm:cxn modelId="{4070D2A1-98E0-4B87-A9F3-B56FA6F864C4}" type="presParOf" srcId="{DB77CA4C-38F4-4968-B41D-AEC2DF3F7033}" destId="{79BF0BAE-C158-4F2F-9801-1FCAF1A1F61E}" srcOrd="0" destOrd="0" presId="urn:microsoft.com/office/officeart/2005/8/layout/hierarchy1"/>
    <dgm:cxn modelId="{268F4B4D-6394-4A5A-8972-B553982CDB4F}" type="presParOf" srcId="{DB77CA4C-38F4-4968-B41D-AEC2DF3F7033}" destId="{BB2F6067-CBEC-49A5-AA94-B4893C3C162C}" srcOrd="1" destOrd="0" presId="urn:microsoft.com/office/officeart/2005/8/layout/hierarchy1"/>
    <dgm:cxn modelId="{E5C8F2AB-6CA9-43DE-86D8-4B1C4A2F0256}" type="presParOf" srcId="{BB2F6067-CBEC-49A5-AA94-B4893C3C162C}" destId="{B8125115-3CA1-495E-9636-782C099E6E0D}" srcOrd="0" destOrd="0" presId="urn:microsoft.com/office/officeart/2005/8/layout/hierarchy1"/>
    <dgm:cxn modelId="{02A97184-6C56-48F0-BEE7-2781AA13C1FC}" type="presParOf" srcId="{B8125115-3CA1-495E-9636-782C099E6E0D}" destId="{96A426AD-3400-4DA5-BC7A-BF0CF8AE19F7}" srcOrd="0" destOrd="0" presId="urn:microsoft.com/office/officeart/2005/8/layout/hierarchy1"/>
    <dgm:cxn modelId="{43E7F17E-D6DF-4313-979D-C1FB03F1957D}" type="presParOf" srcId="{B8125115-3CA1-495E-9636-782C099E6E0D}" destId="{99ABEFA9-531B-430E-877C-0D30BD560857}" srcOrd="1" destOrd="0" presId="urn:microsoft.com/office/officeart/2005/8/layout/hierarchy1"/>
    <dgm:cxn modelId="{2806FDF0-AB7A-4A51-AD31-EFFD1EB4CB2F}" type="presParOf" srcId="{BB2F6067-CBEC-49A5-AA94-B4893C3C162C}" destId="{F6812722-E97E-4A1A-A00C-ECCF738EDD3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8DB43-4832-4429-8EB5-19FB4D48E310}">
      <dsp:nvSpPr>
        <dsp:cNvPr id="0" name=""/>
        <dsp:cNvSpPr/>
      </dsp:nvSpPr>
      <dsp:spPr>
        <a:xfrm>
          <a:off x="49" y="166174"/>
          <a:ext cx="4700141" cy="18800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/>
            <a:t>Pravilnik o elementima i kriterijima za izbor kandidata za upis u 1. razred srednje škole</a:t>
          </a:r>
          <a:endParaRPr lang="en-US" sz="3200" kern="1200"/>
        </a:p>
      </dsp:txBody>
      <dsp:txXfrm>
        <a:off x="49" y="166174"/>
        <a:ext cx="4700141" cy="1880056"/>
      </dsp:txXfrm>
    </dsp:sp>
    <dsp:sp modelId="{CF0EBE9F-895C-4955-8383-55285EAE1107}">
      <dsp:nvSpPr>
        <dsp:cNvPr id="0" name=""/>
        <dsp:cNvSpPr/>
      </dsp:nvSpPr>
      <dsp:spPr>
        <a:xfrm>
          <a:off x="49" y="2046230"/>
          <a:ext cx="4700141" cy="14054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3200" i="1" kern="1200"/>
            <a:t>Popis predmeta posebno važnih za upis</a:t>
          </a:r>
          <a:endParaRPr lang="en-US" sz="3200" kern="1200"/>
        </a:p>
      </dsp:txBody>
      <dsp:txXfrm>
        <a:off x="49" y="2046230"/>
        <a:ext cx="4700141" cy="1405440"/>
      </dsp:txXfrm>
    </dsp:sp>
    <dsp:sp modelId="{17C3CCC2-C6CA-4AF0-A1EF-65E8F0F2F4FC}">
      <dsp:nvSpPr>
        <dsp:cNvPr id="0" name=""/>
        <dsp:cNvSpPr/>
      </dsp:nvSpPr>
      <dsp:spPr>
        <a:xfrm>
          <a:off x="5358209" y="166174"/>
          <a:ext cx="4700141" cy="18800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kern="1200" dirty="0"/>
            <a:t>Odluka o upisu učenika u 1. razred srednje škole u školskoj godini 2025./2026.</a:t>
          </a:r>
          <a:endParaRPr lang="en-US" sz="3200" kern="1200" dirty="0"/>
        </a:p>
      </dsp:txBody>
      <dsp:txXfrm>
        <a:off x="5358209" y="166174"/>
        <a:ext cx="4700141" cy="1880056"/>
      </dsp:txXfrm>
    </dsp:sp>
    <dsp:sp modelId="{2CE8BCA0-FBEA-4E17-84C8-9DA0C0C6B427}">
      <dsp:nvSpPr>
        <dsp:cNvPr id="0" name=""/>
        <dsp:cNvSpPr/>
      </dsp:nvSpPr>
      <dsp:spPr>
        <a:xfrm>
          <a:off x="5358209" y="2046230"/>
          <a:ext cx="4700141" cy="14054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3200" i="1" kern="1200"/>
            <a:t>Struktura razrednih odjela i broja učenika </a:t>
          </a:r>
          <a:endParaRPr lang="en-US" sz="3200" kern="1200"/>
        </a:p>
      </dsp:txBody>
      <dsp:txXfrm>
        <a:off x="5358209" y="2046230"/>
        <a:ext cx="4700141" cy="1405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0232B-2D34-41B9-8A76-248C480741AC}">
      <dsp:nvSpPr>
        <dsp:cNvPr id="0" name=""/>
        <dsp:cNvSpPr/>
      </dsp:nvSpPr>
      <dsp:spPr>
        <a:xfrm>
          <a:off x="0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68551-AA5A-4C88-A2A7-A32ECDC63435}">
      <dsp:nvSpPr>
        <dsp:cNvPr id="0" name=""/>
        <dsp:cNvSpPr/>
      </dsp:nvSpPr>
      <dsp:spPr>
        <a:xfrm>
          <a:off x="314325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/>
            <a:t>Zajednički element vrednovanja</a:t>
          </a:r>
          <a:endParaRPr lang="en-US" sz="3600" kern="1200"/>
        </a:p>
      </dsp:txBody>
      <dsp:txXfrm>
        <a:off x="366939" y="1112657"/>
        <a:ext cx="2723696" cy="1691139"/>
      </dsp:txXfrm>
    </dsp:sp>
    <dsp:sp modelId="{43AF4C2D-DB54-4CD6-9067-F4C70D3C9A54}">
      <dsp:nvSpPr>
        <dsp:cNvPr id="0" name=""/>
        <dsp:cNvSpPr/>
      </dsp:nvSpPr>
      <dsp:spPr>
        <a:xfrm>
          <a:off x="3457574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0A088-194C-4AD0-92EC-34066B7218C5}">
      <dsp:nvSpPr>
        <dsp:cNvPr id="0" name=""/>
        <dsp:cNvSpPr/>
      </dsp:nvSpPr>
      <dsp:spPr>
        <a:xfrm>
          <a:off x="3771899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Dodatni element vrednovanja</a:t>
          </a:r>
        </a:p>
      </dsp:txBody>
      <dsp:txXfrm>
        <a:off x="3824513" y="1112657"/>
        <a:ext cx="2723696" cy="1691139"/>
      </dsp:txXfrm>
    </dsp:sp>
    <dsp:sp modelId="{153D77B9-3047-40A9-BD38-CD36E9F4934B}">
      <dsp:nvSpPr>
        <dsp:cNvPr id="0" name=""/>
        <dsp:cNvSpPr/>
      </dsp:nvSpPr>
      <dsp:spPr>
        <a:xfrm>
          <a:off x="6915149" y="761434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346A0-1042-470E-8196-3F1080474E46}">
      <dsp:nvSpPr>
        <dsp:cNvPr id="0" name=""/>
        <dsp:cNvSpPr/>
      </dsp:nvSpPr>
      <dsp:spPr>
        <a:xfrm>
          <a:off x="7229475" y="1060043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Poseban element vrednovanja</a:t>
          </a:r>
        </a:p>
      </dsp:txBody>
      <dsp:txXfrm>
        <a:off x="7282089" y="1112657"/>
        <a:ext cx="2723696" cy="169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F0BAE-C158-4F2F-9801-1FCAF1A1F61E}">
      <dsp:nvSpPr>
        <dsp:cNvPr id="0" name=""/>
        <dsp:cNvSpPr/>
      </dsp:nvSpPr>
      <dsp:spPr>
        <a:xfrm>
          <a:off x="6630517" y="1573801"/>
          <a:ext cx="91440" cy="7206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067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E6904-4781-45AB-9140-A7CC060AD174}">
      <dsp:nvSpPr>
        <dsp:cNvPr id="0" name=""/>
        <dsp:cNvSpPr/>
      </dsp:nvSpPr>
      <dsp:spPr>
        <a:xfrm>
          <a:off x="3601886" y="1573801"/>
          <a:ext cx="91440" cy="7206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067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325B4-0F98-4227-A780-7AB76D0334D2}">
      <dsp:nvSpPr>
        <dsp:cNvPr id="0" name=""/>
        <dsp:cNvSpPr/>
      </dsp:nvSpPr>
      <dsp:spPr>
        <a:xfrm>
          <a:off x="2408620" y="289"/>
          <a:ext cx="2477970" cy="1573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D3FED-955A-4A64-BB3B-57CFB7470CB2}">
      <dsp:nvSpPr>
        <dsp:cNvPr id="0" name=""/>
        <dsp:cNvSpPr/>
      </dsp:nvSpPr>
      <dsp:spPr>
        <a:xfrm>
          <a:off x="2683950" y="261853"/>
          <a:ext cx="2477970" cy="1573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kern="1200" dirty="0"/>
            <a:t>ČETVEROGODIŠNJE ŠKOLE</a:t>
          </a:r>
          <a:endParaRPr lang="en-US" sz="2100" kern="1200" dirty="0"/>
        </a:p>
      </dsp:txBody>
      <dsp:txXfrm>
        <a:off x="2730037" y="307940"/>
        <a:ext cx="2385796" cy="1481337"/>
      </dsp:txXfrm>
    </dsp:sp>
    <dsp:sp modelId="{1A9E97BB-848B-4AE5-A524-6DFD2B309BCD}">
      <dsp:nvSpPr>
        <dsp:cNvPr id="0" name=""/>
        <dsp:cNvSpPr/>
      </dsp:nvSpPr>
      <dsp:spPr>
        <a:xfrm>
          <a:off x="2408620" y="2294477"/>
          <a:ext cx="2477970" cy="1573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8A63A-F986-47B3-9232-BC85CBC60AFD}">
      <dsp:nvSpPr>
        <dsp:cNvPr id="0" name=""/>
        <dsp:cNvSpPr/>
      </dsp:nvSpPr>
      <dsp:spPr>
        <a:xfrm>
          <a:off x="2683950" y="2556041"/>
          <a:ext cx="2477970" cy="1573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kern="1200"/>
            <a:t>škola </a:t>
          </a:r>
          <a:r>
            <a:rPr lang="hr-HR" sz="2100" b="1" u="sng" kern="1200"/>
            <a:t>može</a:t>
          </a:r>
          <a:r>
            <a:rPr lang="hr-HR" sz="2100" b="1" kern="1200"/>
            <a:t> utvrditi minimalni broj bodova </a:t>
          </a:r>
          <a:r>
            <a:rPr lang="hr-HR" sz="2100" kern="1200"/>
            <a:t>potrebnih za prijavu kandidata</a:t>
          </a:r>
          <a:endParaRPr lang="en-US" sz="2100" kern="1200"/>
        </a:p>
      </dsp:txBody>
      <dsp:txXfrm>
        <a:off x="2730037" y="2602128"/>
        <a:ext cx="2385796" cy="1481337"/>
      </dsp:txXfrm>
    </dsp:sp>
    <dsp:sp modelId="{07360E63-3F7E-48E6-8233-EDFE8FB437CB}">
      <dsp:nvSpPr>
        <dsp:cNvPr id="0" name=""/>
        <dsp:cNvSpPr/>
      </dsp:nvSpPr>
      <dsp:spPr>
        <a:xfrm>
          <a:off x="5437252" y="289"/>
          <a:ext cx="2477970" cy="1573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F9EE54-6AA5-48B7-B628-703F9A48D9E8}">
      <dsp:nvSpPr>
        <dsp:cNvPr id="0" name=""/>
        <dsp:cNvSpPr/>
      </dsp:nvSpPr>
      <dsp:spPr>
        <a:xfrm>
          <a:off x="5712582" y="261853"/>
          <a:ext cx="2477970" cy="1573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kern="1200"/>
            <a:t>TROGODIŠNJE ŠKOLE</a:t>
          </a:r>
          <a:endParaRPr lang="en-US" sz="2100" kern="1200"/>
        </a:p>
      </dsp:txBody>
      <dsp:txXfrm>
        <a:off x="5758669" y="307940"/>
        <a:ext cx="2385796" cy="1481337"/>
      </dsp:txXfrm>
    </dsp:sp>
    <dsp:sp modelId="{96A426AD-3400-4DA5-BC7A-BF0CF8AE19F7}">
      <dsp:nvSpPr>
        <dsp:cNvPr id="0" name=""/>
        <dsp:cNvSpPr/>
      </dsp:nvSpPr>
      <dsp:spPr>
        <a:xfrm>
          <a:off x="5437252" y="2294477"/>
          <a:ext cx="2477970" cy="15735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BEFA9-531B-430E-877C-0D30BD560857}">
      <dsp:nvSpPr>
        <dsp:cNvPr id="0" name=""/>
        <dsp:cNvSpPr/>
      </dsp:nvSpPr>
      <dsp:spPr>
        <a:xfrm>
          <a:off x="5712582" y="2556041"/>
          <a:ext cx="2477970" cy="1573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u="sng" kern="1200"/>
            <a:t>ne</a:t>
          </a:r>
          <a:r>
            <a:rPr lang="hr-HR" sz="2100" b="1" kern="1200"/>
            <a:t> utvrđuje se minimalni broj bodova </a:t>
          </a:r>
          <a:r>
            <a:rPr lang="hr-HR" sz="2100" kern="1200"/>
            <a:t>potrebnih za prijavu kandidata</a:t>
          </a:r>
          <a:endParaRPr lang="en-US" sz="2100" kern="1200"/>
        </a:p>
      </dsp:txBody>
      <dsp:txXfrm>
        <a:off x="5758669" y="2602128"/>
        <a:ext cx="2385796" cy="148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9149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15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5025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5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5356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5935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3088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9576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9547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644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001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6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120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9095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541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910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250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066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7444CD7-7321-49F4-9D12-193CE6126148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3235CA2-F246-437D-888D-265859F6480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439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pisi.hr/docs/Moji_rezultati_v_1-0.pdf" TargetMode="External"/><Relationship Id="rId3" Type="http://schemas.openxmlformats.org/officeDocument/2006/relationships/hyperlink" Target="https://www.upisi.hr/docs/Moji_podaci.pdf" TargetMode="External"/><Relationship Id="rId7" Type="http://schemas.openxmlformats.org/officeDocument/2006/relationships/hyperlink" Target="https://www.upisi.hr/docs/Moj%20raspored.pdf" TargetMode="External"/><Relationship Id="rId2" Type="http://schemas.openxmlformats.org/officeDocument/2006/relationships/hyperlink" Target="https://www.upisi.hr/docs/upisi_prijava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upisi.hr/docs/Moj_odabir.pdf" TargetMode="External"/><Relationship Id="rId5" Type="http://schemas.openxmlformats.org/officeDocument/2006/relationships/hyperlink" Target="https://www.upisi.hr/docs/kartica%20obrtnici.pdf" TargetMode="External"/><Relationship Id="rId4" Type="http://schemas.openxmlformats.org/officeDocument/2006/relationships/hyperlink" Target="https://www.upisi.hr/docs/Obrazovni%20programi.pdf" TargetMode="External"/><Relationship Id="rId9" Type="http://schemas.openxmlformats.org/officeDocument/2006/relationships/hyperlink" Target="https://www.upisi.hr/docs/Upute_ljestvice_poretka_v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9AB19C-4E6E-4201-8C75-DF368A135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2867" y="2174393"/>
            <a:ext cx="8689976" cy="2509213"/>
          </a:xfrm>
        </p:spPr>
        <p:txBody>
          <a:bodyPr>
            <a:normAutofit fontScale="90000"/>
          </a:bodyPr>
          <a:lstStyle/>
          <a:p>
            <a:pPr algn="ctr"/>
            <a:r>
              <a:rPr lang="hr-HR" sz="8000" dirty="0"/>
              <a:t>UPISI U SREDNJU ŠKOLU ŠK.GOD. 2025./2026.</a:t>
            </a:r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>
          <a:xfrm>
            <a:off x="3502024" y="5420590"/>
            <a:ext cx="8689976" cy="1371599"/>
          </a:xfrm>
        </p:spPr>
        <p:txBody>
          <a:bodyPr/>
          <a:lstStyle/>
          <a:p>
            <a:r>
              <a:rPr lang="hr-HR" dirty="0"/>
              <a:t>Prezentaciju izradila pedagoginja OŠ Bakar</a:t>
            </a:r>
          </a:p>
          <a:p>
            <a:r>
              <a:rPr lang="hr-HR" dirty="0"/>
              <a:t>Adriana Mihalić Šebelja, prof. </a:t>
            </a:r>
            <a:r>
              <a:rPr lang="hr-HR" dirty="0" err="1"/>
              <a:t>ped</a:t>
            </a:r>
            <a:r>
              <a:rPr lang="hr-HR" dirty="0"/>
              <a:t>. i inf.</a:t>
            </a:r>
          </a:p>
        </p:txBody>
      </p:sp>
    </p:spTree>
    <p:extLst>
      <p:ext uri="{BB962C8B-B14F-4D97-AF65-F5344CB8AC3E}">
        <p14:creationId xmlns:p14="http://schemas.microsoft.com/office/powerpoint/2010/main" val="2479219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406236" y="1803552"/>
            <a:ext cx="79455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UPISNI ROKOVI-</a:t>
            </a:r>
            <a:br>
              <a:rPr lang="hr-HR" sz="40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</a:br>
            <a:r>
              <a:rPr lang="hr-HR" sz="40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LJETNI  upisni rok</a:t>
            </a:r>
            <a:br>
              <a:rPr lang="hr-HR" sz="40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</a:br>
            <a:r>
              <a:rPr lang="hr-HR" sz="40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(</a:t>
            </a:r>
            <a:r>
              <a:rPr lang="hr-HR" sz="40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redoviti učenici</a:t>
            </a:r>
            <a:r>
              <a:rPr lang="hr-HR" sz="40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</a:rPr>
              <a:t>)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56772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66F8781A-2B69-4887-8864-0E01AD9A1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36719"/>
              </p:ext>
            </p:extLst>
          </p:nvPr>
        </p:nvGraphicFramePr>
        <p:xfrm>
          <a:off x="225137" y="0"/>
          <a:ext cx="11741726" cy="686727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34222">
                  <a:extLst>
                    <a:ext uri="{9D8B030D-6E8A-4147-A177-3AD203B41FA5}">
                      <a16:colId xmlns:a16="http://schemas.microsoft.com/office/drawing/2014/main" val="1008625671"/>
                    </a:ext>
                  </a:extLst>
                </a:gridCol>
                <a:gridCol w="1707504">
                  <a:extLst>
                    <a:ext uri="{9D8B030D-6E8A-4147-A177-3AD203B41FA5}">
                      <a16:colId xmlns:a16="http://schemas.microsoft.com/office/drawing/2014/main" val="953545762"/>
                    </a:ext>
                  </a:extLst>
                </a:gridCol>
              </a:tblGrid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Opis postupka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Datum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2603707232"/>
                  </a:ext>
                </a:extLst>
              </a:tr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Početak prijava u sustav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26. 5. 2025.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4183893086"/>
                  </a:ext>
                </a:extLst>
              </a:tr>
              <a:tr h="3966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Registracija kandidata izvan redovitog sustava obrazovanja RH putem </a:t>
                      </a:r>
                      <a:r>
                        <a:rPr lang="hr-HR" sz="1400" u="sng">
                          <a:effectLst/>
                          <a:hlinkClick r:id="rId2"/>
                        </a:rPr>
                        <a:t>srednje.e-upisi.hr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26. 5. do 18. 6.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772890380"/>
                  </a:ext>
                </a:extLst>
              </a:tr>
              <a:tr h="38944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Dostava osobnih dokumenata i svjedodžbi Središnjem prijavnom uredu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26. 5. do 18. 6. 2025.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2926007080"/>
                  </a:ext>
                </a:extLst>
              </a:tr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Prijava obrazovnih programa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24. 6. do 4. 7.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2425247749"/>
                  </a:ext>
                </a:extLst>
              </a:tr>
              <a:tr h="3855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Prijava programa koji zahtijevaju dodatne provjere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24. 6. do 27. 6.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1999367190"/>
                  </a:ext>
                </a:extLst>
              </a:tr>
              <a:tr h="66302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Dostava dokumentacije: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hr-HR" sz="1400" dirty="0">
                          <a:effectLst/>
                        </a:rPr>
                        <a:t>Stručnog mišljenja HZZ-a za programe koji to zahtijevaju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hr-HR" sz="1400" dirty="0">
                          <a:effectLst/>
                        </a:rPr>
                        <a:t>Dokumenata kojima se ostvaruju dodatna prava za upis (dostavljaju se putem </a:t>
                      </a:r>
                      <a:r>
                        <a:rPr lang="hr-HR" sz="1400" u="sng" dirty="0">
                          <a:effectLst/>
                          <a:hlinkClick r:id="rId2"/>
                        </a:rPr>
                        <a:t>srednje.e-upisi.hr</a:t>
                      </a:r>
                      <a:r>
                        <a:rPr lang="hr-HR" sz="1400" dirty="0">
                          <a:effectLst/>
                        </a:rPr>
                        <a:t>)</a:t>
                      </a:r>
                      <a:endParaRPr lang="hr-HR" sz="1600" dirty="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24. 6. do 2. 7.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4284141357"/>
                  </a:ext>
                </a:extLst>
              </a:tr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Provođenje dodatnih ispita i provjera i unos rezultata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30.6. do 3. 7.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2136038484"/>
                  </a:ext>
                </a:extLst>
              </a:tr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Brisanje kandidata koji nisu zadovoljili preduvjete s lista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3. 7. 2025.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100148850"/>
                  </a:ext>
                </a:extLst>
              </a:tr>
              <a:tr h="1585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Unos prigovora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4. 7. 2025.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561858281"/>
                  </a:ext>
                </a:extLst>
              </a:tr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Objava konačnih ljestvica poretka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7. 7. 2025.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1845741732"/>
                  </a:ext>
                </a:extLst>
              </a:tr>
              <a:tr h="21474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Dostava dokumenata koji su uvjet za upis u određeni program obrazovanja srednje škole: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buFont typeface="+mj-lt"/>
                        <a:buAutoNum type="arabicParenR"/>
                      </a:pPr>
                      <a:r>
                        <a:rPr lang="hr-HR" sz="1400" dirty="0">
                          <a:effectLst/>
                        </a:rPr>
                        <a:t>Upisnica (</a:t>
                      </a:r>
                      <a:r>
                        <a:rPr lang="hr-HR" sz="1400" u="sng" dirty="0">
                          <a:effectLst/>
                        </a:rPr>
                        <a:t>obvezno za sve učenike</a:t>
                      </a:r>
                      <a:r>
                        <a:rPr lang="hr-HR" sz="1400" dirty="0">
                          <a:effectLst/>
                        </a:rPr>
                        <a:t>) – dostavlja se elektronski putem </a:t>
                      </a:r>
                      <a:r>
                        <a:rPr lang="hr-HR" sz="1400" u="sng" dirty="0">
                          <a:effectLst/>
                        </a:rPr>
                        <a:t>srednje.e-upisi.hr </a:t>
                      </a:r>
                      <a:r>
                        <a:rPr lang="hr-HR" sz="1400" dirty="0">
                          <a:effectLst/>
                        </a:rPr>
                        <a:t>ili dolaskom u školu na propisani datum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buFont typeface="+mj-lt"/>
                        <a:buAutoNum type="arabicParenR"/>
                      </a:pPr>
                      <a:r>
                        <a:rPr lang="hr-HR" sz="1400" dirty="0">
                          <a:effectLst/>
                        </a:rPr>
                        <a:t>Potvrda liječnika školske medicine - dostavlja se putem elektronske pošte na mail adresu srednje škole ili dolaskom u školu na propisani datum 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buFont typeface="+mj-lt"/>
                        <a:buAutoNum type="arabicParenR"/>
                      </a:pPr>
                      <a:r>
                        <a:rPr lang="hr-HR" sz="1400" dirty="0">
                          <a:effectLst/>
                        </a:rPr>
                        <a:t>Potvrda obiteljskog liječnika ili liječnička svjedodžba medicine rada - dostavlja se putem elektronske pošte na mail adresu srednje škole ili dolaskom u školu na propisani datum.</a:t>
                      </a:r>
                      <a:endParaRPr lang="hr-HR" sz="16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Točan datum zaprimanja dokumenata dolaskom u školu objavljuje se na mrežnim stranicama i oglasnim pločama škola.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7. 7. do 9. 7.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2531968965"/>
                  </a:ext>
                </a:extLst>
              </a:tr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Objava okvirnog broja slobodnih mjesta za jesenski upisni rok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14. 7. 2025.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889358400"/>
                  </a:ext>
                </a:extLst>
              </a:tr>
              <a:tr h="2774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Službena objava slobodnih mjesta za jesenski upisni rok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11. 8. 2025.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821" marR="33821" marT="0" marB="0"/>
                </a:tc>
                <a:extLst>
                  <a:ext uri="{0D108BD9-81ED-4DB2-BD59-A6C34878D82A}">
                    <a16:rowId xmlns:a16="http://schemas.microsoft.com/office/drawing/2014/main" val="28012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397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3578352" y="2352339"/>
            <a:ext cx="6096000" cy="23544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UPISNI ROKOVI-</a:t>
            </a:r>
            <a:b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</a:br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JESENSKI upisni rok</a:t>
            </a:r>
            <a:b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</a:br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(</a:t>
            </a:r>
            <a:r>
              <a:rPr lang="hr-HR" sz="40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redoviti učenici</a:t>
            </a:r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1985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2CB021A2-CD55-45CE-A71E-43A412876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497220"/>
              </p:ext>
            </p:extLst>
          </p:nvPr>
        </p:nvGraphicFramePr>
        <p:xfrm>
          <a:off x="131618" y="64161"/>
          <a:ext cx="11928763" cy="665656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945952">
                  <a:extLst>
                    <a:ext uri="{9D8B030D-6E8A-4147-A177-3AD203B41FA5}">
                      <a16:colId xmlns:a16="http://schemas.microsoft.com/office/drawing/2014/main" val="3137985831"/>
                    </a:ext>
                  </a:extLst>
                </a:gridCol>
                <a:gridCol w="2982811">
                  <a:extLst>
                    <a:ext uri="{9D8B030D-6E8A-4147-A177-3AD203B41FA5}">
                      <a16:colId xmlns:a16="http://schemas.microsoft.com/office/drawing/2014/main" val="3205243739"/>
                    </a:ext>
                  </a:extLst>
                </a:gridCol>
              </a:tblGrid>
              <a:tr h="1958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Opis postupka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Datum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/>
                </a:tc>
                <a:extLst>
                  <a:ext uri="{0D108BD9-81ED-4DB2-BD59-A6C34878D82A}">
                    <a16:rowId xmlns:a16="http://schemas.microsoft.com/office/drawing/2014/main" val="752145099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Registracija za kandidate izvan redovitog sustava obrazovanja RH 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18. 8. do 25. 8. 2025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1679927351"/>
                  </a:ext>
                </a:extLst>
              </a:tr>
              <a:tr h="6408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Dostava osobnih dokumenata, svjedodžbi i ostale dokumentacije za kandidate izvan redovitog sustava obrazovanja RH Središnjem prijavnom uredu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18. 8. do 25. 8.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617336739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Prijava u sustav i prijava obrazovnih programa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25. 8. do 29. 8.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2974636529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Prijava obrazovnih programa koji zahtijevaju dodatne provjere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25. 8. do 27. 8.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791203368"/>
                  </a:ext>
                </a:extLst>
              </a:tr>
              <a:tr h="8670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Dostava dokumentacije:</a:t>
                      </a:r>
                      <a:endParaRPr lang="hr-HR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hr-HR" sz="1400">
                          <a:effectLst/>
                        </a:rPr>
                        <a:t>Stručnog mišljenja HZZ-a za programe koji to zahtijevaju</a:t>
                      </a:r>
                      <a:endParaRPr lang="hr-HR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●"/>
                      </a:pPr>
                      <a:r>
                        <a:rPr lang="hr-HR" sz="1400">
                          <a:effectLst/>
                        </a:rPr>
                        <a:t>Dokumenata kojima se ostvaruju dodatna prava za upis (dostavljaju se putem </a:t>
                      </a:r>
                      <a:r>
                        <a:rPr lang="hr-HR" sz="1400" u="sng">
                          <a:effectLst/>
                          <a:hlinkClick r:id="rId2"/>
                        </a:rPr>
                        <a:t>srednje.e-upisi.hr</a:t>
                      </a:r>
                      <a:r>
                        <a:rPr lang="hr-HR" sz="1400">
                          <a:effectLst/>
                        </a:rPr>
                        <a:t>)</a:t>
                      </a:r>
                      <a:endParaRPr lang="hr-HR" sz="160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25. 8. do 28. 8.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2068524704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Provođenje dodatnih ispita i provjera te unos rezultata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28. 8. 2025.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1235884496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Brisanje kandidata koji nisu zadovoljili preduvjete s lista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29. 8. 2025.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2408727810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Unos prigovora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29. 8. 2025.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1869161559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hr-HR" sz="1400">
                          <a:effectLst/>
                        </a:rPr>
                        <a:t>Objava konačnih ljestvica poretka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1.9.2025.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2822940853"/>
                  </a:ext>
                </a:extLst>
              </a:tr>
              <a:tr h="23766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Dostava dokumenata koji su uvjet za upis u određeni program obrazovanja srednje škole: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arenR"/>
                      </a:pPr>
                      <a:r>
                        <a:rPr lang="hr-HR" sz="1400" dirty="0">
                          <a:effectLst/>
                        </a:rPr>
                        <a:t>Upisnica (</a:t>
                      </a:r>
                      <a:r>
                        <a:rPr lang="hr-HR" sz="1400" u="sng" dirty="0">
                          <a:effectLst/>
                        </a:rPr>
                        <a:t>obvezno za sve učenike</a:t>
                      </a:r>
                      <a:r>
                        <a:rPr lang="hr-HR" sz="1400" dirty="0">
                          <a:effectLst/>
                        </a:rPr>
                        <a:t>) – dostavlja se elektronski putem </a:t>
                      </a:r>
                      <a:r>
                        <a:rPr lang="hr-HR" sz="1400" u="sng" dirty="0">
                          <a:effectLst/>
                          <a:hlinkClick r:id="rId2"/>
                        </a:rPr>
                        <a:t>srednje.e-upisi.hr</a:t>
                      </a:r>
                      <a:r>
                        <a:rPr lang="hr-HR" sz="1400" u="sng" dirty="0">
                          <a:effectLst/>
                        </a:rPr>
                        <a:t> </a:t>
                      </a:r>
                      <a:r>
                        <a:rPr lang="hr-HR" sz="1400" dirty="0">
                          <a:effectLst/>
                        </a:rPr>
                        <a:t>ili dolaskom u školu na propisani datum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arenR"/>
                      </a:pPr>
                      <a:r>
                        <a:rPr lang="hr-HR" sz="1400" dirty="0">
                          <a:effectLst/>
                        </a:rPr>
                        <a:t>Potvrda liječnika školske medicine - dostavlja se putem elektronske pošte na mail adresu srednje škole ili dolaskom u školu na propisani datum i</a:t>
                      </a:r>
                      <a:endParaRPr lang="hr-HR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arenR"/>
                      </a:pPr>
                      <a:r>
                        <a:rPr lang="hr-HR" sz="1400" dirty="0">
                          <a:effectLst/>
                        </a:rPr>
                        <a:t>Potvrda obiteljskog liječnika ili liječnička svjedodžba medicine rada - dostavlja se putem elektronske pošte na mail adresu srednje škole ili dolaskom u školu na propisani datum.</a:t>
                      </a:r>
                      <a:endParaRPr lang="hr-HR" sz="16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Točan datum zaprimanja dokumenata dolaskom u školu objavljuje se na mrežnim stranicama i oglasnim pločama škola.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1.9. do 3.9.2025.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147748988"/>
                  </a:ext>
                </a:extLst>
              </a:tr>
              <a:tr h="1958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400">
                          <a:effectLst/>
                        </a:rPr>
                        <a:t>Objava slobodnih upisnih mjesta nakon jesenskog upisnog roka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400" dirty="0">
                          <a:effectLst/>
                        </a:rPr>
                        <a:t>4.9.2025.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44" marR="35944" marT="0" marB="0" anchor="ctr"/>
                </a:tc>
                <a:extLst>
                  <a:ext uri="{0D108BD9-81ED-4DB2-BD59-A6C34878D82A}">
                    <a16:rowId xmlns:a16="http://schemas.microsoft.com/office/drawing/2014/main" val="7519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706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1288473" y="2352339"/>
            <a:ext cx="8385879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UPISNI ROKOVI-</a:t>
            </a:r>
            <a:b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</a:br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ljetni upisni rok</a:t>
            </a:r>
            <a:b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</a:br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(</a:t>
            </a:r>
            <a:r>
              <a:rPr lang="hr-HR" sz="40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učenici s teškoćama u razvoju</a:t>
            </a:r>
            <a:r>
              <a:rPr lang="hr-HR" sz="4900" b="1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Rockwell Condensed" panose="02060603050405020104"/>
                <a:ea typeface="+mj-ea"/>
                <a:cs typeface="+mj-cs"/>
              </a:rPr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8778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9A09BF7D-348B-4CAD-889E-3503E8CD9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0178"/>
              </p:ext>
            </p:extLst>
          </p:nvPr>
        </p:nvGraphicFramePr>
        <p:xfrm>
          <a:off x="152400" y="-24643"/>
          <a:ext cx="11887200" cy="66879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12927">
                  <a:extLst>
                    <a:ext uri="{9D8B030D-6E8A-4147-A177-3AD203B41FA5}">
                      <a16:colId xmlns:a16="http://schemas.microsoft.com/office/drawing/2014/main" val="1210739666"/>
                    </a:ext>
                  </a:extLst>
                </a:gridCol>
                <a:gridCol w="1974273">
                  <a:extLst>
                    <a:ext uri="{9D8B030D-6E8A-4147-A177-3AD203B41FA5}">
                      <a16:colId xmlns:a16="http://schemas.microsoft.com/office/drawing/2014/main" val="2628061837"/>
                    </a:ext>
                  </a:extLst>
                </a:gridCol>
              </a:tblGrid>
              <a:tr h="2833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Opis postupka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Datum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/>
                </a:tc>
                <a:extLst>
                  <a:ext uri="{0D108BD9-81ED-4DB2-BD59-A6C34878D82A}">
                    <a16:rowId xmlns:a16="http://schemas.microsoft.com/office/drawing/2014/main" val="140482013"/>
                  </a:ext>
                </a:extLst>
              </a:tr>
              <a:tr h="10017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Kandidati s teškoćama u razvoju prijavljuju se u županijske upravne odjele za obrazovanje, odnosno Gradskom uredu za obrazovanje, sport i mlade Grada Zagreba te iskazuju svoj odabir s liste prioriteta redom kako bi željeli upisati obrazovne programe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26. 5. do 13.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1328194120"/>
                  </a:ext>
                </a:extLst>
              </a:tr>
              <a:tr h="3859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Registracija kandidata s teškoćama u razvoju izvan redovitog sustava obrazovanja RH putem </a:t>
                      </a:r>
                      <a:r>
                        <a:rPr lang="hr-HR" sz="1600" u="sng">
                          <a:effectLst/>
                          <a:hlinkClick r:id="rId2"/>
                        </a:rPr>
                        <a:t>srednje.e-upisi.hr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26. 5. do 13.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2118458560"/>
                  </a:ext>
                </a:extLst>
              </a:tr>
              <a:tr h="6016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Dostava osobnih dokumenata i svjedodžbi za kandidate s teškoćama u razvoju izvan redovitog sustava obrazovanja RH Središnjem prijavnom uredu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26. 5. do 13.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3512358003"/>
                  </a:ext>
                </a:extLst>
              </a:tr>
              <a:tr h="6016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Upisna povjerenstva županijskih upravnih odjela i Gradskog ureda za obrazovanje, sport i mlade Grada Zagreba unose navedene odabire u sustav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26. 5. do 16.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3404385445"/>
                  </a:ext>
                </a:extLst>
              </a:tr>
              <a:tr h="3859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Dostava dokumenata kojima se ostvaruju dodatna prava za upis (dostavljaju se putem </a:t>
                      </a:r>
                      <a:r>
                        <a:rPr lang="hr-HR" sz="1600" u="sng">
                          <a:effectLst/>
                          <a:hlinkClick r:id="rId2"/>
                        </a:rPr>
                        <a:t>srednje.e-upisi.hr</a:t>
                      </a:r>
                      <a:r>
                        <a:rPr lang="hr-HR" sz="1600">
                          <a:effectLst/>
                        </a:rPr>
                        <a:t>)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26. 5. do 13.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434825091"/>
                  </a:ext>
                </a:extLst>
              </a:tr>
              <a:tr h="3859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Provođenje dodatnih provjera za kandidate s teškoćama u razvoju i unos rezultata u sustav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16. 6. do 18.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468813985"/>
                  </a:ext>
                </a:extLst>
              </a:tr>
              <a:tr h="2833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Mogućnost promjene prioriteta na ljestvicama poretka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18. do 22.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160784989"/>
                  </a:ext>
                </a:extLst>
              </a:tr>
              <a:tr h="2833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Objava konačnih ljestvica poretka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23. 6. 2025.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231004622"/>
                  </a:ext>
                </a:extLst>
              </a:tr>
              <a:tr h="6016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Smanjenje upisnih kvota razrednih odjela pojedinih obrazovnih programa sukladno Državnom pedagoškom standardu  zbog upisanih učenika s teškoćama u razvoju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>
                          <a:effectLst/>
                        </a:rPr>
                        <a:t>24. 6. 2025.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3900720630"/>
                  </a:ext>
                </a:extLst>
              </a:tr>
              <a:tr h="13681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 dirty="0">
                          <a:effectLst/>
                        </a:rPr>
                        <a:t>Dostava dokumenata koji su uvjet za upis u određeni program obrazovanja srednje škole:</a:t>
                      </a:r>
                      <a:endParaRPr lang="hr-HR" sz="1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+mj-lt"/>
                        <a:buAutoNum type="arabicParenR"/>
                      </a:pPr>
                      <a:r>
                        <a:rPr lang="hr-HR" sz="1600" dirty="0">
                          <a:effectLst/>
                        </a:rPr>
                        <a:t>Upisnica (</a:t>
                      </a:r>
                      <a:r>
                        <a:rPr lang="hr-HR" sz="1600" u="sng" dirty="0">
                          <a:effectLst/>
                        </a:rPr>
                        <a:t>obvezno za sve učenike</a:t>
                      </a:r>
                      <a:r>
                        <a:rPr lang="hr-HR" sz="1600" dirty="0">
                          <a:effectLst/>
                        </a:rPr>
                        <a:t>) – dostavlja se elektronski putem </a:t>
                      </a:r>
                      <a:r>
                        <a:rPr lang="hr-HR" sz="1600" u="sng" dirty="0">
                          <a:effectLst/>
                          <a:hlinkClick r:id="rId2"/>
                        </a:rPr>
                        <a:t>srednje.e-upisi.hr</a:t>
                      </a:r>
                      <a:r>
                        <a:rPr lang="hr-HR" sz="1600" u="sng" dirty="0">
                          <a:effectLst/>
                        </a:rPr>
                        <a:t> </a:t>
                      </a:r>
                      <a:r>
                        <a:rPr lang="hr-HR" sz="1600" dirty="0">
                          <a:effectLst/>
                        </a:rPr>
                        <a:t>ili dolaskom u školu na propisani datum</a:t>
                      </a:r>
                      <a:endParaRPr lang="hr-HR" sz="1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hr-HR" sz="1600" dirty="0">
                          <a:effectLst/>
                        </a:rPr>
                        <a:t>Točan datum zaprimanja dokumenata dolaskom u školu objavljuje se na mrežnim stranicama i oglasnim pločama škola.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hr-HR" sz="1600" dirty="0">
                          <a:effectLst/>
                        </a:rPr>
                        <a:t>7. 7. do 9. 7. 2025.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1" marR="34421" marT="0" marB="0" anchor="ctr"/>
                </a:tc>
                <a:extLst>
                  <a:ext uri="{0D108BD9-81ED-4DB2-BD59-A6C34878D82A}">
                    <a16:rowId xmlns:a16="http://schemas.microsoft.com/office/drawing/2014/main" val="381719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628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4B7BDA-C15E-456A-8306-8BAB59B7A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32" y="565691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hr-HR" sz="4800" dirty="0">
                <a:solidFill>
                  <a:srgbClr val="FFFFFF"/>
                </a:solidFill>
              </a:rPr>
              <a:t>PODSJETNIK:</a:t>
            </a:r>
          </a:p>
        </p:txBody>
      </p:sp>
      <p:sp>
        <p:nvSpPr>
          <p:cNvPr id="21" name="Rezervirano mjesto sadržaja 2">
            <a:extLst>
              <a:ext uri="{FF2B5EF4-FFF2-40B4-BE49-F238E27FC236}">
                <a16:creationId xmlns:a16="http://schemas.microsoft.com/office/drawing/2014/main" id="{997D1A2E-A653-48A1-9644-837163094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0891" y="114299"/>
            <a:ext cx="7564581" cy="6525491"/>
          </a:xfrm>
        </p:spPr>
        <p:txBody>
          <a:bodyPr anchor="ctr">
            <a:normAutofit/>
          </a:bodyPr>
          <a:lstStyle/>
          <a:p>
            <a:r>
              <a:rPr lang="hr-HR" sz="2400" dirty="0"/>
              <a:t>Redovito surađivati s razrednicom i pedagoginjom</a:t>
            </a:r>
          </a:p>
          <a:p>
            <a:r>
              <a:rPr lang="hr-HR" sz="2400" dirty="0"/>
              <a:t>Kontaktirati razrednicu u slučaju nejasnoća i/ili poteškoća u procesu upisa u srednju školu</a:t>
            </a:r>
          </a:p>
          <a:p>
            <a:r>
              <a:rPr lang="hr-HR" sz="2400" dirty="0"/>
              <a:t>Pratiti </a:t>
            </a:r>
            <a:r>
              <a:rPr lang="hr-HR" sz="2400" dirty="0" err="1"/>
              <a:t>vremenik</a:t>
            </a:r>
            <a:r>
              <a:rPr lang="hr-HR" sz="2400" dirty="0"/>
              <a:t> aktivnosti vezano uz ljetni upisni rok te na vrijeme izvršavati predviđene obveze</a:t>
            </a:r>
          </a:p>
          <a:p>
            <a:r>
              <a:rPr lang="hr-HR" sz="2400" dirty="0"/>
              <a:t>Pravovremeno dostaviti dokumentaciju kojom se ostvaruju dodatna prava za upis</a:t>
            </a:r>
          </a:p>
          <a:p>
            <a:r>
              <a:rPr lang="hr-HR" sz="2400" dirty="0"/>
              <a:t>Ispuniti obveze prema srednjoj školi vezano uz postupak upisa</a:t>
            </a:r>
          </a:p>
        </p:txBody>
      </p:sp>
    </p:spTree>
    <p:extLst>
      <p:ext uri="{BB962C8B-B14F-4D97-AF65-F5344CB8AC3E}">
        <p14:creationId xmlns:p14="http://schemas.microsoft.com/office/powerpoint/2010/main" val="139971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9C08A6-1BDB-4774-8D0C-9FD84685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62" y="630339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hr-HR" b="1" dirty="0"/>
              <a:t>Zakonski okvir</a:t>
            </a:r>
            <a:br>
              <a:rPr lang="hr-HR" b="1" dirty="0"/>
            </a:br>
            <a:endParaRPr lang="hr-HR" dirty="0"/>
          </a:p>
        </p:txBody>
      </p:sp>
      <p:graphicFrame>
        <p:nvGraphicFramePr>
          <p:cNvPr id="6" name="Rezervirano mjesto sadržaja 2">
            <a:extLst>
              <a:ext uri="{FF2B5EF4-FFF2-40B4-BE49-F238E27FC236}">
                <a16:creationId xmlns:a16="http://schemas.microsoft.com/office/drawing/2014/main" id="{6B292889-2171-4DEC-8AA0-08D6256C0E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554656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273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94DA76-FCB3-4670-A0FF-96E7C9786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339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ea typeface="Arial" charset="0"/>
                <a:cs typeface="Arial" charset="0"/>
              </a:rPr>
              <a:t>Elementi</a:t>
            </a:r>
            <a:r>
              <a:rPr lang="en-US" b="1" dirty="0">
                <a:ea typeface="Arial" charset="0"/>
                <a:cs typeface="Arial" charset="0"/>
              </a:rPr>
              <a:t> </a:t>
            </a:r>
            <a:r>
              <a:rPr lang="en-US" b="1" dirty="0" err="1">
                <a:ea typeface="Arial" charset="0"/>
                <a:cs typeface="Arial" charset="0"/>
              </a:rPr>
              <a:t>vrednovanja</a:t>
            </a:r>
            <a:br>
              <a:rPr lang="en-US" b="1" dirty="0">
                <a:ea typeface="Arial" charset="0"/>
                <a:cs typeface="Arial" charset="0"/>
              </a:rPr>
            </a:br>
            <a:endParaRPr lang="hr-HR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BD160ABF-04FE-441C-AC1D-CE5DFE4DC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603177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83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22D3CE-6B08-47CB-AF7E-7E44697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4268" y="1465790"/>
            <a:ext cx="4427296" cy="3941345"/>
          </a:xfrm>
        </p:spPr>
        <p:txBody>
          <a:bodyPr>
            <a:normAutofit/>
          </a:bodyPr>
          <a:lstStyle/>
          <a:p>
            <a:r>
              <a:rPr lang="hr-HR" sz="4700" b="1" dirty="0"/>
              <a:t>Dodatni element vrednovanja kandidata</a:t>
            </a:r>
            <a:br>
              <a:rPr lang="hr-HR" sz="4700" b="1" dirty="0"/>
            </a:br>
            <a:endParaRPr lang="hr-HR" sz="47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9AD3B7A-7FC4-4105-9581-7A05BA3D8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2" y="1359090"/>
            <a:ext cx="5572162" cy="460529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hr-HR" sz="2800" b="1" dirty="0"/>
              <a:t>... </a:t>
            </a:r>
            <a:r>
              <a:rPr lang="en-US" sz="2800" b="1" dirty="0"/>
              <a:t>d</a:t>
            </a:r>
            <a:r>
              <a:rPr lang="hr-HR" sz="2800" b="1" dirty="0" err="1"/>
              <a:t>okazuju</a:t>
            </a:r>
            <a:r>
              <a:rPr lang="hr-HR" sz="2800" b="1" dirty="0"/>
              <a:t> se i vrednuju na osnovi:</a:t>
            </a:r>
          </a:p>
          <a:p>
            <a:pPr marL="0" indent="0">
              <a:buNone/>
            </a:pPr>
            <a:endParaRPr lang="hr-HR" sz="2800" b="1" dirty="0"/>
          </a:p>
          <a:p>
            <a:pPr lvl="1">
              <a:buSzPct val="110000"/>
              <a:buFont typeface="Arial" charset="0"/>
              <a:buChar char="•"/>
            </a:pPr>
            <a:r>
              <a:rPr lang="en-US" sz="2400" dirty="0"/>
              <a:t>p</a:t>
            </a:r>
            <a:r>
              <a:rPr lang="hr-HR" sz="2400" dirty="0" err="1"/>
              <a:t>rovjere</a:t>
            </a:r>
            <a:r>
              <a:rPr lang="hr-HR" sz="2400" dirty="0"/>
              <a:t> posebnih </a:t>
            </a:r>
            <a:r>
              <a:rPr lang="hr-HR" sz="2400" b="1" dirty="0"/>
              <a:t>vještina i sposobnosti</a:t>
            </a:r>
          </a:p>
          <a:p>
            <a:pPr lvl="1">
              <a:buSzPct val="110000"/>
              <a:buFont typeface="Arial" charset="0"/>
              <a:buChar char="•"/>
            </a:pPr>
            <a:r>
              <a:rPr lang="en-US" sz="2400" dirty="0"/>
              <a:t>p</a:t>
            </a:r>
            <a:r>
              <a:rPr lang="hr-HR" sz="2400" dirty="0" err="1"/>
              <a:t>ostignutih</a:t>
            </a:r>
            <a:r>
              <a:rPr lang="hr-HR" sz="2400" dirty="0"/>
              <a:t> rezultata na </a:t>
            </a:r>
            <a:r>
              <a:rPr lang="hr-HR" sz="2400" b="1" dirty="0"/>
              <a:t>natjecanjima u znanju</a:t>
            </a:r>
          </a:p>
          <a:p>
            <a:pPr lvl="1">
              <a:buSzPct val="110000"/>
              <a:buFont typeface="Arial" charset="0"/>
              <a:buChar char="•"/>
            </a:pPr>
            <a:r>
              <a:rPr lang="hr-HR" sz="2400" dirty="0"/>
              <a:t>postignutih rezultata na </a:t>
            </a:r>
            <a:r>
              <a:rPr lang="hr-HR" sz="2400" b="1" dirty="0"/>
              <a:t>natjecanjima školskih sportskih društava</a:t>
            </a:r>
            <a:endParaRPr lang="hr-HR" sz="24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58220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971EEF-9744-44AF-8D82-24DBCFCCA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45" y="468263"/>
            <a:ext cx="4430759" cy="3941345"/>
          </a:xfrm>
        </p:spPr>
        <p:txBody>
          <a:bodyPr>
            <a:normAutofit/>
          </a:bodyPr>
          <a:lstStyle/>
          <a:p>
            <a:r>
              <a:rPr lang="hr-HR" sz="4700" b="1" dirty="0"/>
              <a:t>Poseban element vrednovanja kandidata</a:t>
            </a:r>
            <a:br>
              <a:rPr lang="hr-HR" sz="4700" b="1" dirty="0"/>
            </a:br>
            <a:endParaRPr lang="hr-HR" sz="47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8AB3C5-31CC-413B-8360-F596A39BA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3464" y="822324"/>
            <a:ext cx="8201891" cy="5942158"/>
          </a:xfrm>
        </p:spPr>
        <p:txBody>
          <a:bodyPr anchor="ctr">
            <a:noAutofit/>
          </a:bodyPr>
          <a:lstStyle/>
          <a:p>
            <a:pPr>
              <a:buSzPct val="110000"/>
              <a:buFont typeface="Arial" charset="0"/>
              <a:buChar char="•"/>
            </a:pPr>
            <a:r>
              <a:rPr lang="hr-HR" sz="1800" dirty="0"/>
              <a:t>kandidata sa zdravstvenim teškoćama - </a:t>
            </a:r>
            <a:r>
              <a:rPr lang="hr-HR" sz="1800" dirty="0">
                <a:solidFill>
                  <a:srgbClr val="FF0000"/>
                </a:solidFill>
              </a:rPr>
              <a:t>pravo prednosti</a:t>
            </a:r>
            <a:endParaRPr lang="hr-HR" sz="1800" dirty="0"/>
          </a:p>
          <a:p>
            <a:pPr>
              <a:buSzPct val="110000"/>
              <a:buFont typeface="Arial" charset="0"/>
              <a:buChar char="•"/>
            </a:pPr>
            <a:r>
              <a:rPr lang="hr-HR" sz="1800" dirty="0"/>
              <a:t>kandidata koji žive u otežanim uvjetima obrazovanja -</a:t>
            </a:r>
            <a:r>
              <a:rPr lang="hr-HR" sz="1800" dirty="0">
                <a:solidFill>
                  <a:srgbClr val="FF0000"/>
                </a:solidFill>
              </a:rPr>
              <a:t>pravo prednosti</a:t>
            </a:r>
            <a:endParaRPr lang="hr-HR" sz="1800" dirty="0"/>
          </a:p>
          <a:p>
            <a:pPr>
              <a:buSzPct val="110000"/>
              <a:buFont typeface="Arial" charset="0"/>
              <a:buChar char="•"/>
            </a:pPr>
            <a:r>
              <a:rPr lang="hr-HR" sz="1800" i="1" dirty="0"/>
              <a:t>(nepovoljni ekonomski, socijalni, odgojni čimbenici)</a:t>
            </a:r>
          </a:p>
          <a:p>
            <a:pPr lvl="1">
              <a:buSzPct val="110000"/>
              <a:buFont typeface="Arial" charset="0"/>
              <a:buChar char="•"/>
            </a:pPr>
            <a:r>
              <a:rPr lang="hr-HR" dirty="0"/>
              <a:t>jedan i/ili oba roditelja s dugotrajnom teškom bolesti</a:t>
            </a:r>
          </a:p>
          <a:p>
            <a:pPr lvl="1">
              <a:buSzPct val="110000"/>
              <a:buFont typeface="Arial" charset="0"/>
              <a:buChar char="•"/>
            </a:pPr>
            <a:r>
              <a:rPr lang="hr-HR" dirty="0"/>
              <a:t>dugotrajno nezaposlena oba roditelja</a:t>
            </a:r>
          </a:p>
          <a:p>
            <a:pPr lvl="1">
              <a:buSzPct val="110000"/>
              <a:buFont typeface="Arial" charset="0"/>
              <a:buChar char="•"/>
            </a:pPr>
            <a:r>
              <a:rPr lang="hr-HR" dirty="0"/>
              <a:t>samohrani roditelj (nije u braku i ne živi u izvanbračnoj zajednici) korisnik socijalne skrbi</a:t>
            </a:r>
          </a:p>
          <a:p>
            <a:pPr lvl="1">
              <a:buSzPct val="110000"/>
              <a:buFont typeface="Arial" charset="0"/>
              <a:buChar char="•"/>
            </a:pPr>
            <a:r>
              <a:rPr lang="hr-HR" dirty="0"/>
              <a:t>ako je jedan roditelj preminuo; ako je kandidat dijete bez odgovarajuće roditeljske skrbi</a:t>
            </a:r>
          </a:p>
          <a:p>
            <a:pPr lvl="1" indent="-447675">
              <a:buSzPct val="110000"/>
              <a:buFont typeface="Arial" charset="0"/>
              <a:buChar char="•"/>
            </a:pPr>
            <a:r>
              <a:rPr lang="hr-HR" dirty="0"/>
              <a:t>kandidata za upis na osnovi Nacionalne strategije za uključivanje Roma; (</a:t>
            </a:r>
            <a:r>
              <a:rPr lang="hr-HR" dirty="0">
                <a:solidFill>
                  <a:srgbClr val="FF0000"/>
                </a:solidFill>
              </a:rPr>
              <a:t>2 BODA</a:t>
            </a:r>
            <a:r>
              <a:rPr lang="hr-HR" dirty="0"/>
              <a:t>)</a:t>
            </a:r>
          </a:p>
          <a:p>
            <a:pPr lvl="1" indent="-447675">
              <a:buSzPct val="110000"/>
              <a:buFont typeface="Arial" charset="0"/>
              <a:buChar char="•"/>
            </a:pPr>
            <a:r>
              <a:rPr lang="hr-HR" dirty="0"/>
              <a:t>ako je jedan roditelj preminuo; ako je kandidat dijete bez odgovarajuće roditeljske skrbi  (</a:t>
            </a:r>
            <a:r>
              <a:rPr lang="hr-HR" dirty="0">
                <a:solidFill>
                  <a:srgbClr val="FF0000"/>
                </a:solidFill>
              </a:rPr>
              <a:t>1 bod</a:t>
            </a:r>
            <a:r>
              <a:rPr lang="hr-HR" dirty="0"/>
              <a:t>)</a:t>
            </a:r>
          </a:p>
          <a:p>
            <a:pPr lvl="1" indent="-447675">
              <a:buSzPct val="110000"/>
              <a:buFont typeface="Arial" charset="0"/>
              <a:buChar char="•"/>
            </a:pPr>
            <a:r>
              <a:rPr lang="hr-HR" dirty="0"/>
              <a:t>Učenici sa završenom osnovnom umjetničkom školom (</a:t>
            </a:r>
            <a:r>
              <a:rPr lang="hr-HR" dirty="0">
                <a:solidFill>
                  <a:srgbClr val="FF0000"/>
                </a:solidFill>
              </a:rPr>
              <a:t>1 bod</a:t>
            </a:r>
            <a:r>
              <a:rPr lang="hr-HR" dirty="0"/>
              <a:t>) ?</a:t>
            </a:r>
          </a:p>
          <a:p>
            <a:pPr lvl="1" indent="-447675">
              <a:buSzPct val="110000"/>
              <a:buFont typeface="Arial" charset="0"/>
              <a:buChar char="•"/>
            </a:pPr>
            <a:endParaRPr lang="hr-HR" dirty="0"/>
          </a:p>
          <a:p>
            <a:pPr lvl="1" indent="-447675">
              <a:buSzPct val="110000"/>
              <a:buFont typeface="Arial" charset="0"/>
              <a:buChar char="•"/>
            </a:pPr>
            <a:endParaRPr lang="hr-HR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421709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D2DA35-F1F2-4B5E-89DE-479BC342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31356"/>
            <a:ext cx="10058400" cy="1036335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Zdravstvena sposobnost kandidata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6D9636-24AE-4AE8-A309-3C6A60BB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3" y="997527"/>
            <a:ext cx="11668990" cy="5746173"/>
          </a:xfrm>
        </p:spPr>
        <p:txBody>
          <a:bodyPr>
            <a:normAutofit/>
          </a:bodyPr>
          <a:lstStyle/>
          <a:p>
            <a:pPr algn="ctr">
              <a:buSzPct val="110000"/>
              <a:buFont typeface="Arial" charset="0"/>
              <a:buChar char="•"/>
            </a:pPr>
            <a:r>
              <a:rPr lang="hr-HR" sz="3200" u="sng" dirty="0"/>
              <a:t>potvrda nadležnog školskog liječnika</a:t>
            </a:r>
            <a:r>
              <a:rPr lang="hr-HR" sz="3200" dirty="0"/>
              <a:t> o zdravstvenoj sposobnosti kandidata za propisani program</a:t>
            </a:r>
          </a:p>
          <a:p>
            <a:pPr algn="ctr">
              <a:buSzPct val="110000"/>
              <a:buFont typeface="Arial" charset="0"/>
              <a:buChar char="•"/>
            </a:pPr>
            <a:endParaRPr lang="hr-HR" sz="1000" u="sng" dirty="0"/>
          </a:p>
          <a:p>
            <a:pPr marL="0" indent="0" algn="ctr">
              <a:buSzPct val="110000"/>
              <a:buNone/>
            </a:pPr>
            <a:r>
              <a:rPr lang="hr-HR" sz="3200" b="1" dirty="0">
                <a:solidFill>
                  <a:srgbClr val="FF0000"/>
                </a:solidFill>
              </a:rPr>
              <a:t>ili</a:t>
            </a:r>
            <a:endParaRPr lang="hr-HR" sz="3200" dirty="0">
              <a:solidFill>
                <a:srgbClr val="FF0000"/>
              </a:solidFill>
            </a:endParaRPr>
          </a:p>
          <a:p>
            <a:pPr marL="0" indent="0" algn="ctr">
              <a:buSzPct val="110000"/>
              <a:buNone/>
            </a:pPr>
            <a:endParaRPr lang="hr-HR" sz="1000" b="1" dirty="0"/>
          </a:p>
          <a:p>
            <a:pPr algn="ctr">
              <a:buSzPct val="110000"/>
              <a:buFont typeface="Arial" charset="0"/>
              <a:buChar char="•"/>
            </a:pPr>
            <a:r>
              <a:rPr lang="hr-HR" sz="3200" u="sng" dirty="0"/>
              <a:t>liječnička svjedodžba medicine rada</a:t>
            </a:r>
          </a:p>
          <a:p>
            <a:pPr algn="ctr">
              <a:buSzPct val="110000"/>
              <a:buFont typeface="Arial" charset="0"/>
              <a:buChar char="•"/>
            </a:pPr>
            <a:endParaRPr lang="hr-HR" sz="2800" u="sng" dirty="0"/>
          </a:p>
          <a:p>
            <a:pPr marL="0" indent="0" algn="ctr">
              <a:buSzPct val="110000"/>
              <a:buNone/>
            </a:pPr>
            <a:r>
              <a:rPr lang="hr-HR" sz="2800" dirty="0"/>
              <a:t>... za kandidate koji se </a:t>
            </a:r>
            <a:r>
              <a:rPr lang="hr-HR" sz="2800" u="sng" dirty="0"/>
              <a:t>upisuju u programe za koje je</a:t>
            </a:r>
            <a:r>
              <a:rPr lang="hr-HR" sz="2800" dirty="0"/>
              <a:t> posebnim propisima i mjerilima </a:t>
            </a:r>
            <a:r>
              <a:rPr lang="hr-HR" sz="2800" u="sng" dirty="0"/>
              <a:t>određeno obvezno utvrđivanje zdravstvene sposobnosti</a:t>
            </a:r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31834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B6F53F-E585-4AB1-BF63-E05AA44F2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0" y="323266"/>
            <a:ext cx="10058400" cy="1609344"/>
          </a:xfrm>
        </p:spPr>
        <p:txBody>
          <a:bodyPr>
            <a:normAutofit/>
          </a:bodyPr>
          <a:lstStyle/>
          <a:p>
            <a:r>
              <a:rPr lang="hr-HR" b="1" dirty="0"/>
              <a:t>Minimalni bodovni prag</a:t>
            </a:r>
            <a:endParaRPr lang="hr-HR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A5BB548C-A1DC-4C9F-89E3-0591E368EF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19206"/>
              </p:ext>
            </p:extLst>
          </p:nvPr>
        </p:nvGraphicFramePr>
        <p:xfrm>
          <a:off x="522978" y="2174659"/>
          <a:ext cx="10599174" cy="4129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938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9214F5-70B3-4F41-BFC0-20CBE89FBC8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5082" y="83127"/>
            <a:ext cx="5579918" cy="67748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hr-HR" sz="3200" b="1" dirty="0"/>
              <a:t>Prijava u sustav</a:t>
            </a:r>
          </a:p>
          <a:p>
            <a:pPr marL="0" indent="0" algn="ctr">
              <a:buFont typeface="Wingdings 3" charset="2"/>
              <a:buNone/>
            </a:pPr>
            <a:endParaRPr lang="hr-HR" sz="3200" b="1" dirty="0"/>
          </a:p>
          <a:p>
            <a:pPr algn="just">
              <a:buSzPct val="110000"/>
              <a:buFont typeface="Arial" charset="0"/>
              <a:buChar char="•"/>
            </a:pPr>
            <a:r>
              <a:rPr lang="hr-HR" sz="2400" dirty="0"/>
              <a:t>elektroničkim načinom putem </a:t>
            </a:r>
            <a:r>
              <a:rPr lang="hr-HR" sz="2400" dirty="0" err="1"/>
              <a:t>NISpuSŠ</a:t>
            </a:r>
            <a:endParaRPr lang="hr-HR" sz="2400" dirty="0"/>
          </a:p>
          <a:p>
            <a:pPr algn="just">
              <a:buSzPct val="110000"/>
              <a:buFont typeface="Arial" charset="0"/>
              <a:buChar char="•"/>
            </a:pPr>
            <a:endParaRPr lang="hr-HR" sz="2400" dirty="0"/>
          </a:p>
          <a:p>
            <a:pPr algn="just">
              <a:buSzPct val="110000"/>
              <a:buFont typeface="Arial" charset="0"/>
              <a:buChar char="•"/>
            </a:pPr>
            <a:endParaRPr lang="hr-HR" sz="2400" dirty="0"/>
          </a:p>
          <a:p>
            <a:pPr marL="0" indent="0" algn="ctr">
              <a:buSzPct val="110000"/>
              <a:buNone/>
            </a:pPr>
            <a:r>
              <a:rPr lang="hr-HR" sz="3600" b="1" dirty="0">
                <a:solidFill>
                  <a:srgbClr val="FF0000"/>
                </a:solidFill>
                <a:hlinkClick r:id="rId2"/>
              </a:rPr>
              <a:t>www.upisi.hr</a:t>
            </a:r>
            <a:endParaRPr lang="hr-HR" sz="3600" b="1" dirty="0">
              <a:solidFill>
                <a:srgbClr val="FF0000"/>
              </a:solidFill>
            </a:endParaRPr>
          </a:p>
          <a:p>
            <a:pPr marL="0" indent="0" algn="ctr">
              <a:buSzPct val="110000"/>
              <a:buNone/>
            </a:pPr>
            <a:endParaRPr lang="hr-HR" sz="2400" b="1" dirty="0"/>
          </a:p>
          <a:p>
            <a:pPr marL="0" indent="0" algn="ctr">
              <a:buSzPct val="110000"/>
              <a:buNone/>
            </a:pPr>
            <a:endParaRPr lang="hr-HR" sz="2400" b="1" dirty="0"/>
          </a:p>
          <a:p>
            <a:pPr marL="0" indent="0" algn="ctr">
              <a:buSzPct val="110000"/>
              <a:buNone/>
            </a:pPr>
            <a:r>
              <a:rPr lang="hr-HR" sz="2800" dirty="0"/>
              <a:t>U svakom upisnom roku </a:t>
            </a:r>
            <a:r>
              <a:rPr lang="hr-HR" sz="2800" b="1" dirty="0"/>
              <a:t>kandidat može prijaviti </a:t>
            </a:r>
            <a:r>
              <a:rPr lang="hr-HR" sz="2800" b="1" dirty="0">
                <a:solidFill>
                  <a:srgbClr val="FF0000"/>
                </a:solidFill>
              </a:rPr>
              <a:t>najviše 6 odabira </a:t>
            </a:r>
            <a:r>
              <a:rPr lang="hr-HR" sz="2800" b="1" dirty="0"/>
              <a:t>programa obrazovanja.</a:t>
            </a:r>
          </a:p>
          <a:p>
            <a:pPr marL="0" indent="0" algn="ctr">
              <a:buSzPct val="110000"/>
              <a:buNone/>
            </a:pPr>
            <a:r>
              <a:rPr lang="hr-HR" sz="2800" b="1" dirty="0">
                <a:solidFill>
                  <a:srgbClr val="FF0000"/>
                </a:solidFill>
              </a:rPr>
              <a:t>LJESTVICA PRIORITETA </a:t>
            </a:r>
            <a:endParaRPr lang="hr-HR" sz="2800" dirty="0">
              <a:solidFill>
                <a:srgbClr val="FF0000"/>
              </a:solidFill>
            </a:endParaRP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5FA3E15-4F05-4BBA-9577-0CD0A804F3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" r="9468"/>
          <a:stretch/>
        </p:blipFill>
        <p:spPr>
          <a:xfrm>
            <a:off x="5840361" y="376237"/>
            <a:ext cx="4592113" cy="613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8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9FA458-9ECC-46A8-BD0E-0545011F953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19100"/>
            <a:ext cx="10058400" cy="1609725"/>
          </a:xfrm>
        </p:spPr>
        <p:txBody>
          <a:bodyPr/>
          <a:lstStyle/>
          <a:p>
            <a:pPr algn="ctr"/>
            <a:r>
              <a:rPr lang="hr-HR" dirty="0"/>
              <a:t>RAD U SUSTAVU- dodatno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D52175-1C31-4049-B944-8A88E5D0587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785938"/>
            <a:ext cx="10058400" cy="4819650"/>
          </a:xfrm>
        </p:spPr>
        <p:txBody>
          <a:bodyPr>
            <a:normAutofit lnSpcReduction="10000"/>
          </a:bodyPr>
          <a:lstStyle/>
          <a:p>
            <a:r>
              <a:rPr lang="hr-HR" dirty="0">
                <a:solidFill>
                  <a:schemeClr val="accent1"/>
                </a:solidFill>
              </a:rPr>
              <a:t>Prijava u sustav  </a:t>
            </a:r>
            <a:r>
              <a:rPr lang="hr-HR" dirty="0">
                <a:hlinkClick r:id="rId2"/>
              </a:rPr>
              <a:t>https://www.upisi.hr/docs/upisi_prijava.pdf</a:t>
            </a:r>
            <a:endParaRPr lang="hr-HR" dirty="0">
              <a:solidFill>
                <a:schemeClr val="accent1"/>
              </a:solidFill>
            </a:endParaRPr>
          </a:p>
          <a:p>
            <a:r>
              <a:rPr lang="hr-HR" dirty="0"/>
              <a:t>Kartica </a:t>
            </a:r>
            <a:r>
              <a:rPr lang="hr-HR" dirty="0">
                <a:solidFill>
                  <a:schemeClr val="accent1"/>
                </a:solidFill>
              </a:rPr>
              <a:t>Moji podaci  </a:t>
            </a:r>
            <a:r>
              <a:rPr lang="hr-HR" dirty="0">
                <a:hlinkClick r:id="rId3"/>
              </a:rPr>
              <a:t>https://www.upisi.hr/docs/Moji_podaci.pdf</a:t>
            </a:r>
            <a:endParaRPr lang="hr-HR" dirty="0"/>
          </a:p>
          <a:p>
            <a:r>
              <a:rPr lang="hr-HR" dirty="0"/>
              <a:t>Kartica</a:t>
            </a:r>
            <a:r>
              <a:rPr lang="hr-HR" dirty="0">
                <a:solidFill>
                  <a:schemeClr val="accent1"/>
                </a:solidFill>
              </a:rPr>
              <a:t> Obrazovni programi  </a:t>
            </a:r>
            <a:r>
              <a:rPr lang="hr-HR" dirty="0">
                <a:hlinkClick r:id="rId4"/>
              </a:rPr>
              <a:t>https://www.upisi.hr/docs/Obrazovni%20programi.pdf</a:t>
            </a:r>
            <a:endParaRPr lang="hr-HR" dirty="0"/>
          </a:p>
          <a:p>
            <a:r>
              <a:rPr lang="hr-HR" dirty="0">
                <a:solidFill>
                  <a:schemeClr val="accent1"/>
                </a:solidFill>
              </a:rPr>
              <a:t>Popis obrtnika </a:t>
            </a:r>
            <a:r>
              <a:rPr lang="hr-HR" dirty="0"/>
              <a:t>i licenciranih obrta </a:t>
            </a:r>
            <a:r>
              <a:rPr lang="hr-HR" dirty="0">
                <a:hlinkClick r:id="rId5"/>
              </a:rPr>
              <a:t>https://www.upisi.hr/docs/kartica%20obrtnici.pdf</a:t>
            </a:r>
            <a:endParaRPr lang="hr-HR" dirty="0"/>
          </a:p>
          <a:p>
            <a:r>
              <a:rPr lang="hr-HR" dirty="0"/>
              <a:t>Kartica </a:t>
            </a:r>
            <a:r>
              <a:rPr lang="hr-HR" dirty="0">
                <a:solidFill>
                  <a:schemeClr val="accent1"/>
                </a:solidFill>
              </a:rPr>
              <a:t>Moj odabir  </a:t>
            </a:r>
            <a:r>
              <a:rPr lang="hr-HR" dirty="0">
                <a:hlinkClick r:id="rId6"/>
              </a:rPr>
              <a:t>https://www.upisi.hr/docs/Moj_odabir.pdf</a:t>
            </a:r>
            <a:endParaRPr lang="hr-HR" dirty="0"/>
          </a:p>
          <a:p>
            <a:r>
              <a:rPr lang="hr-HR" dirty="0"/>
              <a:t>Kartica </a:t>
            </a:r>
            <a:r>
              <a:rPr lang="hr-HR" dirty="0">
                <a:solidFill>
                  <a:schemeClr val="accent1"/>
                </a:solidFill>
              </a:rPr>
              <a:t>Moj raspored  </a:t>
            </a:r>
            <a:r>
              <a:rPr lang="hr-HR" dirty="0">
                <a:hlinkClick r:id="rId7"/>
              </a:rPr>
              <a:t>https://www.upisi.hr/docs/Moj%20raspored.pdf</a:t>
            </a:r>
            <a:endParaRPr lang="hr-HR" dirty="0"/>
          </a:p>
          <a:p>
            <a:r>
              <a:rPr lang="hr-HR" dirty="0"/>
              <a:t>Kartica </a:t>
            </a:r>
            <a:r>
              <a:rPr lang="hr-HR" dirty="0">
                <a:solidFill>
                  <a:schemeClr val="accent1"/>
                </a:solidFill>
              </a:rPr>
              <a:t>Moji rezultati  </a:t>
            </a:r>
            <a:r>
              <a:rPr lang="hr-HR" dirty="0">
                <a:hlinkClick r:id="rId8"/>
              </a:rPr>
              <a:t>https://www.upisi.hr/docs/Moji_rezultati_v_1-0.pdf</a:t>
            </a:r>
            <a:endParaRPr lang="hr-HR" dirty="0"/>
          </a:p>
          <a:p>
            <a:r>
              <a:rPr lang="hr-HR" dirty="0"/>
              <a:t>Stvaranje ljestvica poretka  </a:t>
            </a:r>
            <a:r>
              <a:rPr lang="hr-HR" dirty="0">
                <a:hlinkClick r:id="rId9"/>
              </a:rPr>
              <a:t>https://www.upisi.hr/docs/Upute_ljestvice_poretka_v1.pdf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>
              <a:solidFill>
                <a:schemeClr val="accent1"/>
              </a:solidFill>
            </a:endParaRPr>
          </a:p>
          <a:p>
            <a:endParaRPr lang="hr-H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52426"/>
      </p:ext>
    </p:extLst>
  </p:cSld>
  <p:clrMapOvr>
    <a:masterClrMapping/>
  </p:clrMapOvr>
</p:sld>
</file>

<file path=ppt/theme/theme1.xml><?xml version="1.0" encoding="utf-8"?>
<a:theme xmlns:a="http://schemas.openxmlformats.org/drawingml/2006/main" name="Kapljica">
  <a:themeElements>
    <a:clrScheme name="Kapljic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ljic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ljic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6D2CF404C4F24D97321AB6C2657900" ma:contentTypeVersion="18" ma:contentTypeDescription="Stvaranje novog dokumenta." ma:contentTypeScope="" ma:versionID="616022fbe0f96d18014793f3caa706d6">
  <xsd:schema xmlns:xsd="http://www.w3.org/2001/XMLSchema" xmlns:xs="http://www.w3.org/2001/XMLSchema" xmlns:p="http://schemas.microsoft.com/office/2006/metadata/properties" xmlns:ns2="3498d0d5-97d2-42ca-9090-95be33117fb9" xmlns:ns3="c3d1f244-6952-471a-a14b-b439d1271939" targetNamespace="http://schemas.microsoft.com/office/2006/metadata/properties" ma:root="true" ma:fieldsID="7f8d9f554d05b0161a1be8189b0777c0" ns2:_="" ns3:_="">
    <xsd:import namespace="3498d0d5-97d2-42ca-9090-95be33117fb9"/>
    <xsd:import namespace="c3d1f244-6952-471a-a14b-b439d12719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98d0d5-97d2-42ca-9090-95be33117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d1f244-6952-471a-a14b-b439d127193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e034d1c-a485-4d71-999b-279a86d44341}" ma:internalName="TaxCatchAll" ma:showField="CatchAllData" ma:web="c3d1f244-6952-471a-a14b-b439d12719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d1f244-6952-471a-a14b-b439d1271939" xsi:nil="true"/>
    <lcf76f155ced4ddcb4097134ff3c332f xmlns="3498d0d5-97d2-42ca-9090-95be33117fb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BF3A6BC-108C-4021-B99B-B069C4008A0C}"/>
</file>

<file path=customXml/itemProps2.xml><?xml version="1.0" encoding="utf-8"?>
<ds:datastoreItem xmlns:ds="http://schemas.openxmlformats.org/officeDocument/2006/customXml" ds:itemID="{4F9D8D9F-5DE6-43F0-8E22-732AD78C2CC6}"/>
</file>

<file path=customXml/itemProps3.xml><?xml version="1.0" encoding="utf-8"?>
<ds:datastoreItem xmlns:ds="http://schemas.openxmlformats.org/officeDocument/2006/customXml" ds:itemID="{2945026A-2FC7-4AD9-B2AE-2727E611320E}"/>
</file>

<file path=docProps/app.xml><?xml version="1.0" encoding="utf-8"?>
<Properties xmlns="http://schemas.openxmlformats.org/officeDocument/2006/extended-properties" xmlns:vt="http://schemas.openxmlformats.org/officeDocument/2006/docPropsVTypes">
  <Template>Kapljica</Template>
  <TotalTime>10287</TotalTime>
  <Words>1507</Words>
  <Application>Microsoft Office PowerPoint</Application>
  <PresentationFormat>Široki zaslon</PresentationFormat>
  <Paragraphs>163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3" baseType="lpstr">
      <vt:lpstr>Arial</vt:lpstr>
      <vt:lpstr>Noto Sans Symbols</vt:lpstr>
      <vt:lpstr>Rockwell Condensed</vt:lpstr>
      <vt:lpstr>Times New Roman</vt:lpstr>
      <vt:lpstr>Tw Cen MT</vt:lpstr>
      <vt:lpstr>Wingdings 3</vt:lpstr>
      <vt:lpstr>Kapljica</vt:lpstr>
      <vt:lpstr>UPISI U SREDNJU ŠKOLU ŠK.GOD. 2025./2026.</vt:lpstr>
      <vt:lpstr>Zakonski okvir </vt:lpstr>
      <vt:lpstr>Elementi vrednovanja </vt:lpstr>
      <vt:lpstr>Dodatni element vrednovanja kandidata </vt:lpstr>
      <vt:lpstr>Poseban element vrednovanja kandidata </vt:lpstr>
      <vt:lpstr>Zdravstvena sposobnost kandidata </vt:lpstr>
      <vt:lpstr>Minimalni bodovni prag</vt:lpstr>
      <vt:lpstr>PowerPoint prezentacija</vt:lpstr>
      <vt:lpstr>RAD U SUSTAVU- dodatno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PODSJETNIK: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UPISI U SREDNJU ŠKOLU ŠK.GOD. 2020./2021.</dc:title>
  <dc:creator>ajaa</dc:creator>
  <cp:lastModifiedBy>Adriana Mihalić Šebelja</cp:lastModifiedBy>
  <cp:revision>35</cp:revision>
  <dcterms:created xsi:type="dcterms:W3CDTF">2020-06-01T19:29:59Z</dcterms:created>
  <dcterms:modified xsi:type="dcterms:W3CDTF">2025-06-05T06:48:16Z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0x010100A66D2CF404C4F24D97321AB6C2657900</vt:lpwstr>
  </property>
</Properties>
</file>