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8288000" cy="10287000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Handy Casual" panose="020B0604020202020204" charset="-18"/>
      <p:regular r:id="rId35"/>
    </p:embeddedFont>
    <p:embeddedFont>
      <p:font typeface="Lazydog" panose="020B0604020202020204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4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43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hyperlink" Target="https://www.youtube.com/watch?v=sjiGhVIoqyc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hyperlink" Target="https://oneminutefocus.com/?utm_source=substack&amp;utm_medium=email" TargetMode="External"/><Relationship Id="rId5" Type="http://schemas.openxmlformats.org/officeDocument/2006/relationships/image" Target="../media/image27.svg"/><Relationship Id="rId10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hyperlink" Target="https://www.youtube.com/watch?v=ihO02wUzgkc" TargetMode="External"/><Relationship Id="rId5" Type="http://schemas.openxmlformats.org/officeDocument/2006/relationships/image" Target="../media/image27.svg"/><Relationship Id="rId10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47.pn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sv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10" Type="http://schemas.openxmlformats.org/officeDocument/2006/relationships/image" Target="../media/image48.pn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5.sv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5.sv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3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azegenerator.net" TargetMode="External"/><Relationship Id="rId5" Type="http://schemas.openxmlformats.org/officeDocument/2006/relationships/hyperlink" Target="https://puzzel.org/en" TargetMode="External"/><Relationship Id="rId4" Type="http://schemas.openxmlformats.org/officeDocument/2006/relationships/hyperlink" Target="https://reddoorescape.com/blog/blog-the-process-of-designing-an-escape-ro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36.jpeg"/><Relationship Id="rId7" Type="http://schemas.openxmlformats.org/officeDocument/2006/relationships/image" Target="../media/image27.sv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5.svg"/><Relationship Id="rId5" Type="http://schemas.openxmlformats.org/officeDocument/2006/relationships/image" Target="../media/image25.svg"/><Relationship Id="rId10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8.svg"/><Relationship Id="rId5" Type="http://schemas.openxmlformats.org/officeDocument/2006/relationships/image" Target="../media/image27.svg"/><Relationship Id="rId10" Type="http://schemas.openxmlformats.org/officeDocument/2006/relationships/image" Target="../media/image37.png"/><Relationship Id="rId4" Type="http://schemas.openxmlformats.org/officeDocument/2006/relationships/image" Target="../media/image26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715825" y="1667074"/>
            <a:ext cx="2701492" cy="270149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24059" y="2362975"/>
            <a:ext cx="16523183" cy="448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0"/>
              </a:lnSpc>
            </a:pPr>
            <a:r>
              <a:rPr lang="en-US" sz="4700">
                <a:solidFill>
                  <a:srgbClr val="465AD7"/>
                </a:solidFill>
                <a:latin typeface="Handy Casual"/>
                <a:ea typeface="Handy Casual"/>
                <a:cs typeface="Handy Casual"/>
                <a:sym typeface="Handy Casual"/>
              </a:rPr>
              <a:t>Erasmus+ </a:t>
            </a:r>
          </a:p>
          <a:p>
            <a:pPr algn="ctr">
              <a:lnSpc>
                <a:spcPts val="5170"/>
              </a:lnSpc>
            </a:pPr>
            <a:r>
              <a:rPr lang="en-US" sz="4700">
                <a:solidFill>
                  <a:srgbClr val="C96868"/>
                </a:solidFill>
                <a:latin typeface="Handy Casual"/>
                <a:ea typeface="Handy Casual"/>
                <a:cs typeface="Handy Casual"/>
                <a:sym typeface="Handy Casual"/>
              </a:rPr>
              <a:t>mobilnost u Pragu:</a:t>
            </a:r>
          </a:p>
          <a:p>
            <a:pPr algn="ctr">
              <a:lnSpc>
                <a:spcPts val="5170"/>
              </a:lnSpc>
            </a:pPr>
            <a:endParaRPr lang="en-US" sz="4700">
              <a:solidFill>
                <a:srgbClr val="C96868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C96868"/>
                </a:solidFill>
                <a:latin typeface="Handy Casual"/>
                <a:ea typeface="Handy Casual"/>
                <a:cs typeface="Handy Casual"/>
                <a:sym typeface="Handy Casual"/>
              </a:rPr>
              <a:t>Playful learning:</a:t>
            </a:r>
          </a:p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C96868"/>
                </a:solidFill>
                <a:latin typeface="Handy Casual"/>
                <a:ea typeface="Handy Casual"/>
                <a:cs typeface="Handy Casual"/>
                <a:sym typeface="Handy Casual"/>
              </a:rPr>
              <a:t>Strategije za smanjene stresa i energiziranja</a:t>
            </a:r>
          </a:p>
          <a:p>
            <a:pPr algn="ctr">
              <a:lnSpc>
                <a:spcPts val="6600"/>
              </a:lnSpc>
            </a:pPr>
            <a:r>
              <a:rPr lang="en-US" sz="6000">
                <a:solidFill>
                  <a:srgbClr val="C96868"/>
                </a:solidFill>
                <a:latin typeface="Handy Casual"/>
                <a:ea typeface="Handy Casual"/>
                <a:cs typeface="Handy Casual"/>
                <a:sym typeface="Handy Casual"/>
              </a:rPr>
              <a:t>učionice</a:t>
            </a:r>
          </a:p>
        </p:txBody>
      </p:sp>
      <p:sp>
        <p:nvSpPr>
          <p:cNvPr id="6" name="Freeform 6"/>
          <p:cNvSpPr/>
          <p:nvPr/>
        </p:nvSpPr>
        <p:spPr>
          <a:xfrm>
            <a:off x="15860695" y="3562461"/>
            <a:ext cx="1398605" cy="806105"/>
          </a:xfrm>
          <a:custGeom>
            <a:avLst/>
            <a:gdLst/>
            <a:ahLst/>
            <a:cxnLst/>
            <a:rect l="l" t="t" r="r" b="b"/>
            <a:pathLst>
              <a:path w="1398605" h="806105">
                <a:moveTo>
                  <a:pt x="0" y="0"/>
                </a:moveTo>
                <a:lnTo>
                  <a:pt x="1398605" y="0"/>
                </a:lnTo>
                <a:lnTo>
                  <a:pt x="1398605" y="806105"/>
                </a:lnTo>
                <a:lnTo>
                  <a:pt x="0" y="8061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1307122" y="-1157093"/>
            <a:ext cx="3071751" cy="307175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64629" y="2455424"/>
            <a:ext cx="991861" cy="1124791"/>
          </a:xfrm>
          <a:custGeom>
            <a:avLst/>
            <a:gdLst/>
            <a:ahLst/>
            <a:cxnLst/>
            <a:rect l="l" t="t" r="r" b="b"/>
            <a:pathLst>
              <a:path w="991861" h="1124791">
                <a:moveTo>
                  <a:pt x="0" y="0"/>
                </a:moveTo>
                <a:lnTo>
                  <a:pt x="991861" y="0"/>
                </a:lnTo>
                <a:lnTo>
                  <a:pt x="991861" y="1124791"/>
                </a:lnTo>
                <a:lnTo>
                  <a:pt x="0" y="11247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950500" y="4537692"/>
            <a:ext cx="1398605" cy="806105"/>
          </a:xfrm>
          <a:custGeom>
            <a:avLst/>
            <a:gdLst/>
            <a:ahLst/>
            <a:cxnLst/>
            <a:rect l="l" t="t" r="r" b="b"/>
            <a:pathLst>
              <a:path w="1398605" h="806105">
                <a:moveTo>
                  <a:pt x="0" y="0"/>
                </a:moveTo>
                <a:lnTo>
                  <a:pt x="1398605" y="0"/>
                </a:lnTo>
                <a:lnTo>
                  <a:pt x="1398605" y="806105"/>
                </a:lnTo>
                <a:lnTo>
                  <a:pt x="0" y="8061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12567" y="7260738"/>
            <a:ext cx="6091803" cy="1859998"/>
            <a:chOff x="0" y="0"/>
            <a:chExt cx="1431603" cy="43710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431603" cy="437109"/>
            </a:xfrm>
            <a:custGeom>
              <a:avLst/>
              <a:gdLst/>
              <a:ahLst/>
              <a:cxnLst/>
              <a:rect l="l" t="t" r="r" b="b"/>
              <a:pathLst>
                <a:path w="1431603" h="437109">
                  <a:moveTo>
                    <a:pt x="64815" y="0"/>
                  </a:moveTo>
                  <a:lnTo>
                    <a:pt x="1366789" y="0"/>
                  </a:lnTo>
                  <a:cubicBezTo>
                    <a:pt x="1383979" y="0"/>
                    <a:pt x="1400464" y="6829"/>
                    <a:pt x="1412619" y="18984"/>
                  </a:cubicBezTo>
                  <a:cubicBezTo>
                    <a:pt x="1424775" y="31139"/>
                    <a:pt x="1431603" y="47625"/>
                    <a:pt x="1431603" y="64815"/>
                  </a:cubicBezTo>
                  <a:lnTo>
                    <a:pt x="1431603" y="372294"/>
                  </a:lnTo>
                  <a:cubicBezTo>
                    <a:pt x="1431603" y="389484"/>
                    <a:pt x="1424775" y="405970"/>
                    <a:pt x="1412619" y="418125"/>
                  </a:cubicBezTo>
                  <a:cubicBezTo>
                    <a:pt x="1400464" y="430280"/>
                    <a:pt x="1383979" y="437109"/>
                    <a:pt x="1366789" y="437109"/>
                  </a:cubicBezTo>
                  <a:lnTo>
                    <a:pt x="64815" y="437109"/>
                  </a:lnTo>
                  <a:cubicBezTo>
                    <a:pt x="47625" y="437109"/>
                    <a:pt x="31139" y="430280"/>
                    <a:pt x="18984" y="418125"/>
                  </a:cubicBezTo>
                  <a:cubicBezTo>
                    <a:pt x="6829" y="405970"/>
                    <a:pt x="0" y="389484"/>
                    <a:pt x="0" y="372294"/>
                  </a:cubicBezTo>
                  <a:lnTo>
                    <a:pt x="0" y="64815"/>
                  </a:ln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431603" cy="475209"/>
            </a:xfrm>
            <a:prstGeom prst="rect">
              <a:avLst/>
            </a:prstGeom>
          </p:spPr>
          <p:txBody>
            <a:bodyPr lIns="43320" tIns="43320" rIns="43320" bIns="4332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924059" y="7373682"/>
            <a:ext cx="5068820" cy="2375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8"/>
              </a:lnSpc>
            </a:pPr>
            <a:r>
              <a:rPr lang="en-US" sz="4605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Tea Ljubičić, mag.psych</a:t>
            </a:r>
          </a:p>
          <a:p>
            <a:pPr algn="ctr">
              <a:lnSpc>
                <a:spcPts val="6448"/>
              </a:lnSpc>
            </a:pPr>
            <a:r>
              <a:rPr lang="en-US" sz="4605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OŠ Bakar</a:t>
            </a:r>
          </a:p>
          <a:p>
            <a:pPr algn="ctr">
              <a:lnSpc>
                <a:spcPts val="6448"/>
              </a:lnSpc>
            </a:pPr>
            <a:endParaRPr lang="en-US" sz="4605">
              <a:solidFill>
                <a:srgbClr val="FFFCEF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4242968" y="8599857"/>
            <a:ext cx="1448083" cy="1008392"/>
          </a:xfrm>
          <a:custGeom>
            <a:avLst/>
            <a:gdLst/>
            <a:ahLst/>
            <a:cxnLst/>
            <a:rect l="l" t="t" r="r" b="b"/>
            <a:pathLst>
              <a:path w="1448083" h="1008392">
                <a:moveTo>
                  <a:pt x="0" y="0"/>
                </a:moveTo>
                <a:lnTo>
                  <a:pt x="1448083" y="0"/>
                </a:lnTo>
                <a:lnTo>
                  <a:pt x="1448083" y="1008393"/>
                </a:lnTo>
                <a:lnTo>
                  <a:pt x="0" y="10083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1794842" y="7260738"/>
            <a:ext cx="6091803" cy="1859998"/>
            <a:chOff x="0" y="0"/>
            <a:chExt cx="1431603" cy="437109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431603" cy="437109"/>
            </a:xfrm>
            <a:custGeom>
              <a:avLst/>
              <a:gdLst/>
              <a:ahLst/>
              <a:cxnLst/>
              <a:rect l="l" t="t" r="r" b="b"/>
              <a:pathLst>
                <a:path w="1431603" h="437109">
                  <a:moveTo>
                    <a:pt x="64815" y="0"/>
                  </a:moveTo>
                  <a:lnTo>
                    <a:pt x="1366789" y="0"/>
                  </a:lnTo>
                  <a:cubicBezTo>
                    <a:pt x="1383979" y="0"/>
                    <a:pt x="1400464" y="6829"/>
                    <a:pt x="1412619" y="18984"/>
                  </a:cubicBezTo>
                  <a:cubicBezTo>
                    <a:pt x="1424775" y="31139"/>
                    <a:pt x="1431603" y="47625"/>
                    <a:pt x="1431603" y="64815"/>
                  </a:cubicBezTo>
                  <a:lnTo>
                    <a:pt x="1431603" y="372294"/>
                  </a:lnTo>
                  <a:cubicBezTo>
                    <a:pt x="1431603" y="389484"/>
                    <a:pt x="1424775" y="405970"/>
                    <a:pt x="1412619" y="418125"/>
                  </a:cubicBezTo>
                  <a:cubicBezTo>
                    <a:pt x="1400464" y="430280"/>
                    <a:pt x="1383979" y="437109"/>
                    <a:pt x="1366789" y="437109"/>
                  </a:cubicBezTo>
                  <a:lnTo>
                    <a:pt x="64815" y="437109"/>
                  </a:lnTo>
                  <a:cubicBezTo>
                    <a:pt x="47625" y="437109"/>
                    <a:pt x="31139" y="430280"/>
                    <a:pt x="18984" y="418125"/>
                  </a:cubicBezTo>
                  <a:cubicBezTo>
                    <a:pt x="6829" y="405970"/>
                    <a:pt x="0" y="389484"/>
                    <a:pt x="0" y="372294"/>
                  </a:cubicBezTo>
                  <a:lnTo>
                    <a:pt x="0" y="64815"/>
                  </a:lnTo>
                  <a:cubicBezTo>
                    <a:pt x="0" y="47625"/>
                    <a:pt x="6829" y="31139"/>
                    <a:pt x="18984" y="18984"/>
                  </a:cubicBezTo>
                  <a:cubicBezTo>
                    <a:pt x="31139" y="6829"/>
                    <a:pt x="47625" y="0"/>
                    <a:pt x="64815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431603" cy="475209"/>
            </a:xfrm>
            <a:prstGeom prst="rect">
              <a:avLst/>
            </a:prstGeom>
          </p:spPr>
          <p:txBody>
            <a:bodyPr lIns="43320" tIns="43320" rIns="43320" bIns="4332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950500" y="8678072"/>
            <a:ext cx="3374286" cy="3374286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581877" y="9190529"/>
            <a:ext cx="835440" cy="835440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13412960" y="238301"/>
            <a:ext cx="4473684" cy="956020"/>
          </a:xfrm>
          <a:custGeom>
            <a:avLst/>
            <a:gdLst/>
            <a:ahLst/>
            <a:cxnLst/>
            <a:rect l="l" t="t" r="r" b="b"/>
            <a:pathLst>
              <a:path w="4473684" h="956020">
                <a:moveTo>
                  <a:pt x="0" y="0"/>
                </a:moveTo>
                <a:lnTo>
                  <a:pt x="4473684" y="0"/>
                </a:lnTo>
                <a:lnTo>
                  <a:pt x="4473684" y="956021"/>
                </a:lnTo>
                <a:lnTo>
                  <a:pt x="0" y="95602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2306333" y="7373682"/>
            <a:ext cx="5068820" cy="15734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48"/>
              </a:lnSpc>
            </a:pPr>
            <a:r>
              <a:rPr lang="en-US" sz="4605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Županijsko stručno vijeće,</a:t>
            </a:r>
          </a:p>
          <a:p>
            <a:pPr algn="ctr">
              <a:lnSpc>
                <a:spcPts val="6448"/>
              </a:lnSpc>
            </a:pPr>
            <a:r>
              <a:rPr lang="en-US" sz="4605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28.08.2025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67917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761065" y="-71719"/>
            <a:ext cx="5522130" cy="552213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299061" y="1793902"/>
            <a:ext cx="3198905" cy="3198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819828">
            <a:off x="15970908" y="8981861"/>
            <a:ext cx="1895177" cy="1261154"/>
          </a:xfrm>
          <a:custGeom>
            <a:avLst/>
            <a:gdLst/>
            <a:ahLst/>
            <a:cxnLst/>
            <a:rect l="l" t="t" r="r" b="b"/>
            <a:pathLst>
              <a:path w="1895177" h="1261154">
                <a:moveTo>
                  <a:pt x="0" y="0"/>
                </a:moveTo>
                <a:lnTo>
                  <a:pt x="1895177" y="0"/>
                </a:lnTo>
                <a:lnTo>
                  <a:pt x="1895177" y="1261154"/>
                </a:lnTo>
                <a:lnTo>
                  <a:pt x="0" y="1261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08399" y="380392"/>
            <a:ext cx="2210098" cy="2057400"/>
          </a:xfrm>
          <a:custGeom>
            <a:avLst/>
            <a:gdLst/>
            <a:ahLst/>
            <a:cxnLst/>
            <a:rect l="l" t="t" r="r" b="b"/>
            <a:pathLst>
              <a:path w="2210098" h="2057400">
                <a:moveTo>
                  <a:pt x="0" y="0"/>
                </a:moveTo>
                <a:lnTo>
                  <a:pt x="2210097" y="0"/>
                </a:lnTo>
                <a:lnTo>
                  <a:pt x="221009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73841" y="456592"/>
            <a:ext cx="1145190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0"/>
              </a:lnSpc>
            </a:pPr>
            <a:r>
              <a:rPr lang="en-US" sz="9300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ENERGIZIRAJUĆE AKTIVNOSTI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1800794"/>
            <a:ext cx="14165312" cy="799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99"/>
              </a:lnSpc>
            </a:pPr>
            <a:r>
              <a:rPr lang="en-US" sz="34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Svrha: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Podizanje energije i fokusa </a:t>
            </a:r>
          </a:p>
          <a:p>
            <a:pPr marL="1209036" lvl="2" indent="-403012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Nakon duljeg sjedenja ili teorijskog rada učenici se “resetiraju” fizičkom i mentalnom aktivnošću što olakšava vraćanje pažnje i koncentracije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Jačanje međusobnih odnosa</a:t>
            </a:r>
          </a:p>
          <a:p>
            <a:pPr marL="1209036" lvl="2" indent="-403012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 Potiču upoznavanje, komunikaciju i smanjenje socijalnih barijera</a:t>
            </a:r>
          </a:p>
          <a:p>
            <a:pPr marL="1209036" lvl="2" indent="-403012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 Učionica postaje sigurnije i podržavajuće mjesto</a:t>
            </a:r>
          </a:p>
          <a:p>
            <a:pPr marL="1209036" lvl="2" indent="-403012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 Razvoj timskog duha i suradnje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Smanjenje stresa i napetosti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Poticanje različitih stilova učenja</a:t>
            </a:r>
          </a:p>
          <a:p>
            <a:pPr marL="1209036" lvl="2" indent="-403012" algn="just">
              <a:lnSpc>
                <a:spcPts val="3919"/>
              </a:lnSpc>
              <a:buFont typeface="Arial"/>
              <a:buChar char="⚬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Kinestetičke i socijalne metode omogućuju da i djeca koja teško funkcioniraju u tradicionalnom frontalnom obliku rada pokažu svoje sposobnosti.</a:t>
            </a:r>
          </a:p>
          <a:p>
            <a:pPr algn="just">
              <a:lnSpc>
                <a:spcPts val="3499"/>
              </a:lnSpc>
            </a:pPr>
            <a:endParaRPr lang="en-US" sz="27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67917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58227" y="-1381047"/>
            <a:ext cx="6373854" cy="63738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299061" y="1793902"/>
            <a:ext cx="3198905" cy="3198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819828">
            <a:off x="15970908" y="8981861"/>
            <a:ext cx="1895177" cy="1261154"/>
          </a:xfrm>
          <a:custGeom>
            <a:avLst/>
            <a:gdLst/>
            <a:ahLst/>
            <a:cxnLst/>
            <a:rect l="l" t="t" r="r" b="b"/>
            <a:pathLst>
              <a:path w="1895177" h="1261154">
                <a:moveTo>
                  <a:pt x="0" y="0"/>
                </a:moveTo>
                <a:lnTo>
                  <a:pt x="1895177" y="0"/>
                </a:lnTo>
                <a:lnTo>
                  <a:pt x="1895177" y="1261154"/>
                </a:lnTo>
                <a:lnTo>
                  <a:pt x="0" y="1261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08399" y="380392"/>
            <a:ext cx="2210098" cy="2057400"/>
          </a:xfrm>
          <a:custGeom>
            <a:avLst/>
            <a:gdLst/>
            <a:ahLst/>
            <a:cxnLst/>
            <a:rect l="l" t="t" r="r" b="b"/>
            <a:pathLst>
              <a:path w="2210098" h="2057400">
                <a:moveTo>
                  <a:pt x="0" y="0"/>
                </a:moveTo>
                <a:lnTo>
                  <a:pt x="2210097" y="0"/>
                </a:lnTo>
                <a:lnTo>
                  <a:pt x="221009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22767" y="2437792"/>
            <a:ext cx="11042465" cy="7275271"/>
          </a:xfrm>
          <a:custGeom>
            <a:avLst/>
            <a:gdLst/>
            <a:ahLst/>
            <a:cxnLst/>
            <a:rect l="l" t="t" r="r" b="b"/>
            <a:pathLst>
              <a:path w="11042465" h="7275271">
                <a:moveTo>
                  <a:pt x="0" y="0"/>
                </a:moveTo>
                <a:lnTo>
                  <a:pt x="11042466" y="0"/>
                </a:lnTo>
                <a:lnTo>
                  <a:pt x="11042466" y="7275270"/>
                </a:lnTo>
                <a:lnTo>
                  <a:pt x="0" y="72752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73841" y="456592"/>
            <a:ext cx="1145190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0"/>
              </a:lnSpc>
            </a:pPr>
            <a:r>
              <a:rPr lang="en-US" sz="9300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PRIMJERI AKTIVNOSTI: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3841" y="2110205"/>
            <a:ext cx="2152691" cy="1734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79"/>
              </a:lnSpc>
            </a:pPr>
            <a:r>
              <a:rPr lang="en-US" sz="71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BINGO</a:t>
            </a:r>
          </a:p>
          <a:p>
            <a:pPr algn="just">
              <a:lnSpc>
                <a:spcPts val="3499"/>
              </a:lnSpc>
            </a:pPr>
            <a:endParaRPr lang="en-US" sz="71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67917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58227" y="-1381047"/>
            <a:ext cx="6373854" cy="63738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299061" y="1793902"/>
            <a:ext cx="3198905" cy="3198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819828">
            <a:off x="15970908" y="8981861"/>
            <a:ext cx="1895177" cy="1261154"/>
          </a:xfrm>
          <a:custGeom>
            <a:avLst/>
            <a:gdLst/>
            <a:ahLst/>
            <a:cxnLst/>
            <a:rect l="l" t="t" r="r" b="b"/>
            <a:pathLst>
              <a:path w="1895177" h="1261154">
                <a:moveTo>
                  <a:pt x="0" y="0"/>
                </a:moveTo>
                <a:lnTo>
                  <a:pt x="1895177" y="0"/>
                </a:lnTo>
                <a:lnTo>
                  <a:pt x="1895177" y="1261154"/>
                </a:lnTo>
                <a:lnTo>
                  <a:pt x="0" y="1261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08399" y="380392"/>
            <a:ext cx="2210098" cy="2057400"/>
          </a:xfrm>
          <a:custGeom>
            <a:avLst/>
            <a:gdLst/>
            <a:ahLst/>
            <a:cxnLst/>
            <a:rect l="l" t="t" r="r" b="b"/>
            <a:pathLst>
              <a:path w="2210098" h="2057400">
                <a:moveTo>
                  <a:pt x="0" y="0"/>
                </a:moveTo>
                <a:lnTo>
                  <a:pt x="2210097" y="0"/>
                </a:lnTo>
                <a:lnTo>
                  <a:pt x="221009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86400" y="3226943"/>
            <a:ext cx="7315200" cy="2240280"/>
          </a:xfrm>
          <a:custGeom>
            <a:avLst/>
            <a:gdLst/>
            <a:ahLst/>
            <a:cxnLst/>
            <a:rect l="l" t="t" r="r" b="b"/>
            <a:pathLst>
              <a:path w="7315200" h="2240280">
                <a:moveTo>
                  <a:pt x="0" y="0"/>
                </a:moveTo>
                <a:lnTo>
                  <a:pt x="7315200" y="0"/>
                </a:lnTo>
                <a:lnTo>
                  <a:pt x="7315200" y="2240280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73841" y="456592"/>
            <a:ext cx="1145190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0"/>
              </a:lnSpc>
            </a:pPr>
            <a:r>
              <a:rPr lang="en-US" sz="9300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PRIMJERI AKTIVNOSTI: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3841" y="1882053"/>
            <a:ext cx="7661241" cy="1511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99"/>
              </a:lnSpc>
            </a:pPr>
            <a:r>
              <a:rPr lang="en-US" sz="59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LJUDSKE VREMENSKE CRTE</a:t>
            </a:r>
          </a:p>
          <a:p>
            <a:pPr algn="just">
              <a:lnSpc>
                <a:spcPts val="3499"/>
              </a:lnSpc>
            </a:pPr>
            <a:endParaRPr lang="en-US" sz="59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028700" y="6210173"/>
            <a:ext cx="13851455" cy="2266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614" lvl="1" indent="-283307" algn="l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Postavlja se pitanje prema kojem se učenici moraju poredati u vrstu bez komunikacije  npr. od najstarijeg do najmlađeg</a:t>
            </a:r>
          </a:p>
          <a:p>
            <a:pPr marL="566614" lvl="1" indent="-283307" algn="l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Ice-breaker za temu komunikacije</a:t>
            </a:r>
          </a:p>
          <a:p>
            <a:pPr marL="566614" lvl="1" indent="-283307" algn="l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Bolje upoznavanje, ponavljanje gradiva (glagolska vremena, događaji u povijesti, geografija)</a:t>
            </a:r>
          </a:p>
          <a:p>
            <a:pPr marL="566614" lvl="1" indent="-283307" algn="l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Učenje kroz pokret</a:t>
            </a:r>
          </a:p>
          <a:p>
            <a:pPr algn="ctr">
              <a:lnSpc>
                <a:spcPts val="3674"/>
              </a:lnSpc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67917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58227" y="-1381047"/>
            <a:ext cx="6373854" cy="63738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299061" y="1793902"/>
            <a:ext cx="3198905" cy="3198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819828">
            <a:off x="15970908" y="8981861"/>
            <a:ext cx="1895177" cy="1261154"/>
          </a:xfrm>
          <a:custGeom>
            <a:avLst/>
            <a:gdLst/>
            <a:ahLst/>
            <a:cxnLst/>
            <a:rect l="l" t="t" r="r" b="b"/>
            <a:pathLst>
              <a:path w="1895177" h="1261154">
                <a:moveTo>
                  <a:pt x="0" y="0"/>
                </a:moveTo>
                <a:lnTo>
                  <a:pt x="1895177" y="0"/>
                </a:lnTo>
                <a:lnTo>
                  <a:pt x="1895177" y="1261154"/>
                </a:lnTo>
                <a:lnTo>
                  <a:pt x="0" y="1261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708399" y="380392"/>
            <a:ext cx="2210098" cy="2057400"/>
          </a:xfrm>
          <a:custGeom>
            <a:avLst/>
            <a:gdLst/>
            <a:ahLst/>
            <a:cxnLst/>
            <a:rect l="l" t="t" r="r" b="b"/>
            <a:pathLst>
              <a:path w="2210098" h="2057400">
                <a:moveTo>
                  <a:pt x="0" y="0"/>
                </a:moveTo>
                <a:lnTo>
                  <a:pt x="2210097" y="0"/>
                </a:lnTo>
                <a:lnTo>
                  <a:pt x="221009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4686278" y="3220199"/>
            <a:ext cx="8915445" cy="3545215"/>
          </a:xfrm>
          <a:custGeom>
            <a:avLst/>
            <a:gdLst/>
            <a:ahLst/>
            <a:cxnLst/>
            <a:rect l="l" t="t" r="r" b="b"/>
            <a:pathLst>
              <a:path w="8915445" h="3545215">
                <a:moveTo>
                  <a:pt x="0" y="0"/>
                </a:moveTo>
                <a:lnTo>
                  <a:pt x="8915444" y="0"/>
                </a:lnTo>
                <a:lnTo>
                  <a:pt x="8915444" y="3545215"/>
                </a:lnTo>
                <a:lnTo>
                  <a:pt x="0" y="354521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313" r="-6231" b="-801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73841" y="456592"/>
            <a:ext cx="1145190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0"/>
              </a:lnSpc>
            </a:pPr>
            <a:r>
              <a:rPr lang="en-US" sz="9300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PRIMJERI AKTIVNOSTI: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3841" y="1800487"/>
            <a:ext cx="4763168" cy="17341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79"/>
              </a:lnSpc>
            </a:pPr>
            <a:r>
              <a:rPr lang="en-US" sz="71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SPEED FRIENDING</a:t>
            </a:r>
          </a:p>
          <a:p>
            <a:pPr algn="just">
              <a:lnSpc>
                <a:spcPts val="3499"/>
              </a:lnSpc>
            </a:pPr>
            <a:endParaRPr lang="en-US" sz="71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73841" y="7237085"/>
            <a:ext cx="13851455" cy="180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614" lvl="1" indent="-283307" algn="l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Učenici za određeno vrijeme traže partnera za razgovora (npr. 9, 12, 15 i 18h)</a:t>
            </a:r>
          </a:p>
          <a:p>
            <a:pPr marL="566614" lvl="1" indent="-283307" algn="l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svako vrijeme razgovora ima određenu temu o kojoj se priča</a:t>
            </a:r>
          </a:p>
          <a:p>
            <a:pPr marL="566614" lvl="1" indent="-283307" algn="l">
              <a:lnSpc>
                <a:spcPts val="3674"/>
              </a:lnSpc>
              <a:buFont typeface="Arial"/>
              <a:buChar char="•"/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bolje upoznavanje ili ponavljanje gradiva</a:t>
            </a:r>
          </a:p>
          <a:p>
            <a:pPr algn="ctr">
              <a:lnSpc>
                <a:spcPts val="3674"/>
              </a:lnSpc>
            </a:pPr>
            <a:r>
              <a:rPr lang="en-US" sz="2624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67917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58227" y="-1381047"/>
            <a:ext cx="6373854" cy="63738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299061" y="1793902"/>
            <a:ext cx="3198905" cy="3198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819828">
            <a:off x="15970908" y="8981861"/>
            <a:ext cx="1895177" cy="1261154"/>
          </a:xfrm>
          <a:custGeom>
            <a:avLst/>
            <a:gdLst/>
            <a:ahLst/>
            <a:cxnLst/>
            <a:rect l="l" t="t" r="r" b="b"/>
            <a:pathLst>
              <a:path w="1895177" h="1261154">
                <a:moveTo>
                  <a:pt x="0" y="0"/>
                </a:moveTo>
                <a:lnTo>
                  <a:pt x="1895177" y="0"/>
                </a:lnTo>
                <a:lnTo>
                  <a:pt x="1895177" y="1261154"/>
                </a:lnTo>
                <a:lnTo>
                  <a:pt x="0" y="1261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13448" y="203410"/>
            <a:ext cx="2210098" cy="2057400"/>
          </a:xfrm>
          <a:custGeom>
            <a:avLst/>
            <a:gdLst/>
            <a:ahLst/>
            <a:cxnLst/>
            <a:rect l="l" t="t" r="r" b="b"/>
            <a:pathLst>
              <a:path w="2210098" h="2057400">
                <a:moveTo>
                  <a:pt x="0" y="0"/>
                </a:moveTo>
                <a:lnTo>
                  <a:pt x="2210097" y="0"/>
                </a:lnTo>
                <a:lnTo>
                  <a:pt x="221009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59473" y="2106080"/>
            <a:ext cx="9105593" cy="7676574"/>
          </a:xfrm>
          <a:custGeom>
            <a:avLst/>
            <a:gdLst/>
            <a:ahLst/>
            <a:cxnLst/>
            <a:rect l="l" t="t" r="r" b="b"/>
            <a:pathLst>
              <a:path w="9105593" h="7676574">
                <a:moveTo>
                  <a:pt x="0" y="0"/>
                </a:moveTo>
                <a:lnTo>
                  <a:pt x="9105593" y="0"/>
                </a:lnTo>
                <a:lnTo>
                  <a:pt x="9105593" y="7676574"/>
                </a:lnTo>
                <a:lnTo>
                  <a:pt x="0" y="767657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943" t="-18846" r="-1806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87142" y="279610"/>
            <a:ext cx="1145190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0"/>
              </a:lnSpc>
            </a:pPr>
            <a:r>
              <a:rPr lang="en-US" sz="9300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PRIMJERI AKTIVNOSTI: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87142" y="1474045"/>
            <a:ext cx="4763168" cy="12363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079"/>
              </a:lnSpc>
            </a:pPr>
            <a:r>
              <a:rPr lang="en-US" sz="71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MOGUĆA MISIJA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59300" y="-267917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158227" y="-1381047"/>
            <a:ext cx="6373854" cy="637385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299061" y="1793902"/>
            <a:ext cx="3198905" cy="319890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1819828">
            <a:off x="15970908" y="8981861"/>
            <a:ext cx="1895177" cy="1261154"/>
          </a:xfrm>
          <a:custGeom>
            <a:avLst/>
            <a:gdLst/>
            <a:ahLst/>
            <a:cxnLst/>
            <a:rect l="l" t="t" r="r" b="b"/>
            <a:pathLst>
              <a:path w="1895177" h="1261154">
                <a:moveTo>
                  <a:pt x="0" y="0"/>
                </a:moveTo>
                <a:lnTo>
                  <a:pt x="1895177" y="0"/>
                </a:lnTo>
                <a:lnTo>
                  <a:pt x="1895177" y="1261154"/>
                </a:lnTo>
                <a:lnTo>
                  <a:pt x="0" y="1261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5813448" y="203410"/>
            <a:ext cx="2210098" cy="2057400"/>
          </a:xfrm>
          <a:custGeom>
            <a:avLst/>
            <a:gdLst/>
            <a:ahLst/>
            <a:cxnLst/>
            <a:rect l="l" t="t" r="r" b="b"/>
            <a:pathLst>
              <a:path w="2210098" h="2057400">
                <a:moveTo>
                  <a:pt x="0" y="0"/>
                </a:moveTo>
                <a:lnTo>
                  <a:pt x="2210097" y="0"/>
                </a:lnTo>
                <a:lnTo>
                  <a:pt x="2210097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7142" y="279610"/>
            <a:ext cx="11451909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0"/>
              </a:lnSpc>
            </a:pPr>
            <a:r>
              <a:rPr lang="en-US" sz="9300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PRIMJERI AKTIVNOSTI: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769135" y="3126807"/>
            <a:ext cx="8998223" cy="546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70520" lvl="1" indent="-485260" algn="l">
              <a:lnSpc>
                <a:spcPts val="6293"/>
              </a:lnSpc>
              <a:buFont typeface="Arial"/>
              <a:buChar char="•"/>
            </a:pPr>
            <a:r>
              <a:rPr lang="en-US" sz="449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Prenesi energiju (loptica energije)</a:t>
            </a:r>
          </a:p>
          <a:p>
            <a:pPr marL="970520" lvl="1" indent="-485260" algn="l">
              <a:lnSpc>
                <a:spcPts val="6293"/>
              </a:lnSpc>
              <a:buFont typeface="Arial"/>
              <a:buChar char="•"/>
            </a:pPr>
            <a:r>
              <a:rPr lang="en-US" sz="449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Poziv na druženje (da, može i onda…)</a:t>
            </a:r>
          </a:p>
          <a:p>
            <a:pPr marL="970520" lvl="1" indent="-485260" algn="l">
              <a:lnSpc>
                <a:spcPts val="6293"/>
              </a:lnSpc>
              <a:buFont typeface="Arial"/>
              <a:buChar char="•"/>
            </a:pPr>
            <a:r>
              <a:rPr lang="en-US" sz="449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1-2-3 – brojevi se zamjene pokretom</a:t>
            </a:r>
          </a:p>
          <a:p>
            <a:pPr marL="970520" lvl="1" indent="-485260" algn="l">
              <a:lnSpc>
                <a:spcPts val="6293"/>
              </a:lnSpc>
              <a:buFont typeface="Arial"/>
              <a:buChar char="•"/>
            </a:pPr>
            <a:r>
              <a:rPr lang="en-US" sz="449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rukovanje, gif, moto…</a:t>
            </a:r>
          </a:p>
          <a:p>
            <a:pPr marL="970520" lvl="1" indent="-485260" algn="l">
              <a:lnSpc>
                <a:spcPts val="6293"/>
              </a:lnSpc>
              <a:buFont typeface="Arial"/>
              <a:buChar char="•"/>
            </a:pPr>
            <a:r>
              <a:rPr lang="en-US" sz="449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kamen, škare i papir – lovac, zmaj i princeza</a:t>
            </a:r>
          </a:p>
          <a:p>
            <a:pPr marL="970520" lvl="1" indent="-485260" algn="l">
              <a:lnSpc>
                <a:spcPts val="6293"/>
              </a:lnSpc>
              <a:buFont typeface="Arial"/>
              <a:buChar char="•"/>
            </a:pPr>
            <a:r>
              <a:rPr lang="en-US" sz="4495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sjedni nakon 2 minute</a:t>
            </a:r>
          </a:p>
          <a:p>
            <a:pPr algn="ctr">
              <a:lnSpc>
                <a:spcPts val="6293"/>
              </a:lnSpc>
              <a:spcBef>
                <a:spcPct val="0"/>
              </a:spcBef>
            </a:pPr>
            <a:endParaRPr lang="en-US" sz="4495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69890" y="8049844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47627" y="-1081645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678164" y="7492018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5"/>
                </a:lnTo>
                <a:lnTo>
                  <a:pt x="0" y="1426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4928927" y="912119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3" y="0"/>
                </a:lnTo>
                <a:lnTo>
                  <a:pt x="686093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25906" y="1996045"/>
            <a:ext cx="5386394" cy="5618142"/>
          </a:xfrm>
          <a:custGeom>
            <a:avLst/>
            <a:gdLst/>
            <a:ahLst/>
            <a:cxnLst/>
            <a:rect l="l" t="t" r="r" b="b"/>
            <a:pathLst>
              <a:path w="5386394" h="5618142">
                <a:moveTo>
                  <a:pt x="0" y="0"/>
                </a:moveTo>
                <a:lnTo>
                  <a:pt x="5386394" y="0"/>
                </a:lnTo>
                <a:lnTo>
                  <a:pt x="5386394" y="5618142"/>
                </a:lnTo>
                <a:lnTo>
                  <a:pt x="0" y="5618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950850" y="66675"/>
            <a:ext cx="12956758" cy="240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31811" y="2869847"/>
            <a:ext cx="10541966" cy="6384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Jednominutno disanje </a:t>
            </a:r>
          </a:p>
          <a:p>
            <a:pPr algn="just">
              <a:lnSpc>
                <a:spcPts val="3779"/>
              </a:lnSpc>
            </a:pPr>
            <a:endParaRPr lang="en-US" sz="30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 u="sng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  <a:hlinkClick r:id="rId11" tooltip="https://oneminutefocus.com/?utm_source=substack&amp;utm_medium=email"/>
              </a:rPr>
              <a:t>https://oneminutefocus.com/?utm_source=substack&amp;utm_medium=email</a:t>
            </a:r>
          </a:p>
          <a:p>
            <a:pPr algn="just">
              <a:lnSpc>
                <a:spcPts val="3779"/>
              </a:lnSpc>
            </a:pPr>
            <a:endParaRPr lang="en-US" sz="2700" u="sng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  <a:hlinkClick r:id="rId11" tooltip="https://oneminutefocus.com/?utm_source=substack&amp;utm_medium=email"/>
            </a:endParaRPr>
          </a:p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Qi – gong</a:t>
            </a:r>
          </a:p>
          <a:p>
            <a:pPr algn="just">
              <a:lnSpc>
                <a:spcPts val="4339"/>
              </a:lnSpc>
            </a:pPr>
            <a:endParaRPr lang="en-US" sz="30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drevni je kineski sustav vježbi koji kombinira kontrolirano disanje, pokrete tijela i meditaciju kako bi se njegovala i balansira vitalna energija "qi" 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poboljšanje fizičkog, mentalnog i duhovnog zdravlja, jačanje tijela i uma te postizanje unutarnje harmonije kroz usklađivanje uma i tijela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 u="sng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  <a:hlinkClick r:id="rId12" tooltip="https://www.youtube.com/watch?v=sjiGhVIoqyc"/>
              </a:rPr>
              <a:t>https://www.youtube.com/watch?v=sjiGhVIoqyc</a:t>
            </a:r>
          </a:p>
          <a:p>
            <a:pPr algn="just">
              <a:lnSpc>
                <a:spcPts val="3779"/>
              </a:lnSpc>
            </a:pPr>
            <a:endParaRPr lang="en-US" sz="2700" u="sng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  <a:hlinkClick r:id="rId12" tooltip="https://www.youtube.com/watch?v=sjiGhVIoqyc"/>
            </a:endParaRPr>
          </a:p>
          <a:p>
            <a:pPr algn="just">
              <a:lnSpc>
                <a:spcPts val="3779"/>
              </a:lnSpc>
            </a:pPr>
            <a:endParaRPr lang="en-US" sz="2700" u="sng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  <a:hlinkClick r:id="rId12" tooltip="https://www.youtube.com/watch?v=sjiGhVIoqy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69890" y="8049844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47627" y="-1081645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678164" y="7492018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5"/>
                </a:lnTo>
                <a:lnTo>
                  <a:pt x="0" y="1426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4928927" y="912119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3" y="0"/>
                </a:lnTo>
                <a:lnTo>
                  <a:pt x="686093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325906" y="1996045"/>
            <a:ext cx="5386394" cy="5618142"/>
          </a:xfrm>
          <a:custGeom>
            <a:avLst/>
            <a:gdLst/>
            <a:ahLst/>
            <a:cxnLst/>
            <a:rect l="l" t="t" r="r" b="b"/>
            <a:pathLst>
              <a:path w="5386394" h="5618142">
                <a:moveTo>
                  <a:pt x="0" y="0"/>
                </a:moveTo>
                <a:lnTo>
                  <a:pt x="5386394" y="0"/>
                </a:lnTo>
                <a:lnTo>
                  <a:pt x="5386394" y="5618142"/>
                </a:lnTo>
                <a:lnTo>
                  <a:pt x="0" y="56181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950850" y="66675"/>
            <a:ext cx="12956758" cy="24049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81773" y="3614260"/>
            <a:ext cx="11382628" cy="4812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</a:pPr>
            <a:r>
              <a:rPr lang="en-US" sz="30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Progresivna mišićna relaksacija</a:t>
            </a:r>
          </a:p>
          <a:p>
            <a:pPr algn="just">
              <a:lnSpc>
                <a:spcPts val="4339"/>
              </a:lnSpc>
            </a:pPr>
            <a:endParaRPr lang="en-US" sz="30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669288" lvl="1" indent="-334644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tehnika opuštanja kojom se postiže opuštenost tijela i uma svjesnim stezanjem i potom opuštanjem pojedinih mišićnih skupina</a:t>
            </a:r>
          </a:p>
          <a:p>
            <a:pPr marL="669288" lvl="1" indent="-334644" algn="just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pomaže u smanjenju stresa i tjeskobe, ublažavanju bolova, poboljšanju sna i regulaciji tjelesnih funkcija kao što su disanje i krvni tlak</a:t>
            </a:r>
          </a:p>
          <a:p>
            <a:pPr marL="669288" lvl="1" indent="-334644" algn="just">
              <a:lnSpc>
                <a:spcPts val="4339"/>
              </a:lnSpc>
              <a:buFont typeface="Arial"/>
              <a:buChar char="•"/>
            </a:pPr>
            <a:r>
              <a:rPr lang="en-US" sz="3099" u="sng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  <a:hlinkClick r:id="rId11" tooltip="https://www.youtube.com/watch?v=ihO02wUzgkc"/>
              </a:rPr>
              <a:t>https://www.youtube.com/watch?v=ihO02wUzgkc</a:t>
            </a:r>
          </a:p>
          <a:p>
            <a:pPr algn="just">
              <a:lnSpc>
                <a:spcPts val="4339"/>
              </a:lnSpc>
            </a:pPr>
            <a:endParaRPr lang="en-US" sz="3099" u="sng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  <a:hlinkClick r:id="rId11" tooltip="https://www.youtube.com/watch?v=ihO02wUzgkc"/>
            </a:endParaRPr>
          </a:p>
          <a:p>
            <a:pPr algn="just">
              <a:lnSpc>
                <a:spcPts val="3779"/>
              </a:lnSpc>
            </a:pPr>
            <a:endParaRPr lang="en-US" sz="3099" u="sng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  <a:hlinkClick r:id="rId11" tooltip="https://www.youtube.com/watch?v=ihO02wUzgk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517353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5175327" y="2413674"/>
            <a:ext cx="8582436" cy="7309868"/>
          </a:xfrm>
          <a:custGeom>
            <a:avLst/>
            <a:gdLst/>
            <a:ahLst/>
            <a:cxnLst/>
            <a:rect l="l" t="t" r="r" b="b"/>
            <a:pathLst>
              <a:path w="8582436" h="7309868">
                <a:moveTo>
                  <a:pt x="0" y="0"/>
                </a:moveTo>
                <a:lnTo>
                  <a:pt x="8582436" y="0"/>
                </a:lnTo>
                <a:lnTo>
                  <a:pt x="8582436" y="7309868"/>
                </a:lnTo>
                <a:lnTo>
                  <a:pt x="0" y="73098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829" t="-48733" r="-1918" b="-11727"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39509" y="66675"/>
            <a:ext cx="12956758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09718" y="8694189"/>
            <a:ext cx="3966501" cy="3452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936"/>
              </a:lnSpc>
            </a:pPr>
            <a:r>
              <a:rPr lang="en-US" sz="5668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Kalendar sreće</a:t>
            </a:r>
          </a:p>
          <a:p>
            <a:pPr algn="just">
              <a:lnSpc>
                <a:spcPts val="6834"/>
              </a:lnSpc>
            </a:pPr>
            <a:endParaRPr lang="en-US" sz="5668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just">
              <a:lnSpc>
                <a:spcPts val="6834"/>
              </a:lnSpc>
            </a:pPr>
            <a:endParaRPr lang="en-US" sz="5668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just">
              <a:lnSpc>
                <a:spcPts val="5952"/>
              </a:lnSpc>
            </a:pPr>
            <a:endParaRPr lang="en-US" sz="5668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517353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9509" y="66675"/>
            <a:ext cx="12956758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663" y="2874756"/>
            <a:ext cx="16326505" cy="47904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TANJUR ZDRAVOG UMA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Predstavlja «uravnoteženu prehranu» za um koja uključuje sedam ključnih «mentalnih hranjivih tvari» ili aktivnosti koje promiču cjelovito mentalno zdravlje i dobrobit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Cilj je osigurati redovito odvajanje vremena za sve te aktivnosti kako bismo potaknuli povezanost i integraciju u mozgu te poboljšali emocionalnu regulaciju, izvršne funkcije i socijalnu dobrobit.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868222" y="-1330534"/>
            <a:ext cx="4718467" cy="471846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67194" y="9864502"/>
            <a:ext cx="844997" cy="84499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1793809" y="-1707155"/>
            <a:ext cx="3414309" cy="341430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88576" y="6806175"/>
            <a:ext cx="3120212" cy="1284649"/>
            <a:chOff x="0" y="0"/>
            <a:chExt cx="821784" cy="3383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1784" cy="338344"/>
            </a:xfrm>
            <a:custGeom>
              <a:avLst/>
              <a:gdLst/>
              <a:ahLst/>
              <a:cxnLst/>
              <a:rect l="l" t="t" r="r" b="b"/>
              <a:pathLst>
                <a:path w="821784" h="338344">
                  <a:moveTo>
                    <a:pt x="126542" y="0"/>
                  </a:moveTo>
                  <a:lnTo>
                    <a:pt x="695242" y="0"/>
                  </a:lnTo>
                  <a:cubicBezTo>
                    <a:pt x="728803" y="0"/>
                    <a:pt x="760990" y="13332"/>
                    <a:pt x="784721" y="37063"/>
                  </a:cubicBezTo>
                  <a:cubicBezTo>
                    <a:pt x="808452" y="60795"/>
                    <a:pt x="821784" y="92981"/>
                    <a:pt x="821784" y="126542"/>
                  </a:cubicBezTo>
                  <a:lnTo>
                    <a:pt x="821784" y="211802"/>
                  </a:lnTo>
                  <a:cubicBezTo>
                    <a:pt x="821784" y="245363"/>
                    <a:pt x="808452" y="277549"/>
                    <a:pt x="784721" y="301281"/>
                  </a:cubicBezTo>
                  <a:cubicBezTo>
                    <a:pt x="760990" y="325012"/>
                    <a:pt x="728803" y="338344"/>
                    <a:pt x="695242" y="338344"/>
                  </a:cubicBezTo>
                  <a:lnTo>
                    <a:pt x="126542" y="338344"/>
                  </a:lnTo>
                  <a:cubicBezTo>
                    <a:pt x="92981" y="338344"/>
                    <a:pt x="60795" y="325012"/>
                    <a:pt x="37063" y="301281"/>
                  </a:cubicBezTo>
                  <a:cubicBezTo>
                    <a:pt x="13332" y="277549"/>
                    <a:pt x="0" y="245363"/>
                    <a:pt x="0" y="211802"/>
                  </a:cubicBezTo>
                  <a:lnTo>
                    <a:pt x="0" y="126542"/>
                  </a:lnTo>
                  <a:cubicBezTo>
                    <a:pt x="0" y="92981"/>
                    <a:pt x="13332" y="60795"/>
                    <a:pt x="37063" y="37063"/>
                  </a:cubicBezTo>
                  <a:cubicBezTo>
                    <a:pt x="60795" y="13332"/>
                    <a:pt x="92981" y="0"/>
                    <a:pt x="126542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21784" cy="37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5485455" y="6806175"/>
            <a:ext cx="3120212" cy="1926207"/>
            <a:chOff x="0" y="0"/>
            <a:chExt cx="821784" cy="50731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21784" cy="507314"/>
            </a:xfrm>
            <a:custGeom>
              <a:avLst/>
              <a:gdLst/>
              <a:ahLst/>
              <a:cxnLst/>
              <a:rect l="l" t="t" r="r" b="b"/>
              <a:pathLst>
                <a:path w="821784" h="507314">
                  <a:moveTo>
                    <a:pt x="126542" y="0"/>
                  </a:moveTo>
                  <a:lnTo>
                    <a:pt x="695242" y="0"/>
                  </a:lnTo>
                  <a:cubicBezTo>
                    <a:pt x="728803" y="0"/>
                    <a:pt x="760990" y="13332"/>
                    <a:pt x="784721" y="37063"/>
                  </a:cubicBezTo>
                  <a:cubicBezTo>
                    <a:pt x="808452" y="60795"/>
                    <a:pt x="821784" y="92981"/>
                    <a:pt x="821784" y="126542"/>
                  </a:cubicBezTo>
                  <a:lnTo>
                    <a:pt x="821784" y="380772"/>
                  </a:lnTo>
                  <a:cubicBezTo>
                    <a:pt x="821784" y="414333"/>
                    <a:pt x="808452" y="446519"/>
                    <a:pt x="784721" y="470251"/>
                  </a:cubicBezTo>
                  <a:cubicBezTo>
                    <a:pt x="760990" y="493982"/>
                    <a:pt x="728803" y="507314"/>
                    <a:pt x="695242" y="507314"/>
                  </a:cubicBezTo>
                  <a:lnTo>
                    <a:pt x="126542" y="507314"/>
                  </a:lnTo>
                  <a:cubicBezTo>
                    <a:pt x="92981" y="507314"/>
                    <a:pt x="60795" y="493982"/>
                    <a:pt x="37063" y="470251"/>
                  </a:cubicBezTo>
                  <a:cubicBezTo>
                    <a:pt x="13332" y="446519"/>
                    <a:pt x="0" y="414333"/>
                    <a:pt x="0" y="380772"/>
                  </a:cubicBezTo>
                  <a:lnTo>
                    <a:pt x="0" y="126542"/>
                  </a:lnTo>
                  <a:cubicBezTo>
                    <a:pt x="0" y="92981"/>
                    <a:pt x="13332" y="60795"/>
                    <a:pt x="37063" y="37063"/>
                  </a:cubicBezTo>
                  <a:cubicBezTo>
                    <a:pt x="60795" y="13332"/>
                    <a:pt x="92981" y="0"/>
                    <a:pt x="126542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21784" cy="5454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682334" y="6806175"/>
            <a:ext cx="3120212" cy="1284649"/>
            <a:chOff x="0" y="0"/>
            <a:chExt cx="821784" cy="33834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1784" cy="338344"/>
            </a:xfrm>
            <a:custGeom>
              <a:avLst/>
              <a:gdLst/>
              <a:ahLst/>
              <a:cxnLst/>
              <a:rect l="l" t="t" r="r" b="b"/>
              <a:pathLst>
                <a:path w="821784" h="338344">
                  <a:moveTo>
                    <a:pt x="126542" y="0"/>
                  </a:moveTo>
                  <a:lnTo>
                    <a:pt x="695242" y="0"/>
                  </a:lnTo>
                  <a:cubicBezTo>
                    <a:pt x="728803" y="0"/>
                    <a:pt x="760990" y="13332"/>
                    <a:pt x="784721" y="37063"/>
                  </a:cubicBezTo>
                  <a:cubicBezTo>
                    <a:pt x="808452" y="60795"/>
                    <a:pt x="821784" y="92981"/>
                    <a:pt x="821784" y="126542"/>
                  </a:cubicBezTo>
                  <a:lnTo>
                    <a:pt x="821784" y="211802"/>
                  </a:lnTo>
                  <a:cubicBezTo>
                    <a:pt x="821784" y="245363"/>
                    <a:pt x="808452" y="277549"/>
                    <a:pt x="784721" y="301281"/>
                  </a:cubicBezTo>
                  <a:cubicBezTo>
                    <a:pt x="760990" y="325012"/>
                    <a:pt x="728803" y="338344"/>
                    <a:pt x="695242" y="338344"/>
                  </a:cubicBezTo>
                  <a:lnTo>
                    <a:pt x="126542" y="338344"/>
                  </a:lnTo>
                  <a:cubicBezTo>
                    <a:pt x="92981" y="338344"/>
                    <a:pt x="60795" y="325012"/>
                    <a:pt x="37063" y="301281"/>
                  </a:cubicBezTo>
                  <a:cubicBezTo>
                    <a:pt x="13332" y="277549"/>
                    <a:pt x="0" y="245363"/>
                    <a:pt x="0" y="211802"/>
                  </a:cubicBezTo>
                  <a:lnTo>
                    <a:pt x="0" y="126542"/>
                  </a:lnTo>
                  <a:cubicBezTo>
                    <a:pt x="0" y="92981"/>
                    <a:pt x="13332" y="60795"/>
                    <a:pt x="37063" y="37063"/>
                  </a:cubicBezTo>
                  <a:cubicBezTo>
                    <a:pt x="60795" y="13332"/>
                    <a:pt x="92981" y="0"/>
                    <a:pt x="126542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21784" cy="37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879212" y="6806175"/>
            <a:ext cx="3120212" cy="1284649"/>
            <a:chOff x="0" y="0"/>
            <a:chExt cx="821784" cy="33834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21784" cy="338344"/>
            </a:xfrm>
            <a:custGeom>
              <a:avLst/>
              <a:gdLst/>
              <a:ahLst/>
              <a:cxnLst/>
              <a:rect l="l" t="t" r="r" b="b"/>
              <a:pathLst>
                <a:path w="821784" h="338344">
                  <a:moveTo>
                    <a:pt x="126542" y="0"/>
                  </a:moveTo>
                  <a:lnTo>
                    <a:pt x="695242" y="0"/>
                  </a:lnTo>
                  <a:cubicBezTo>
                    <a:pt x="728803" y="0"/>
                    <a:pt x="760990" y="13332"/>
                    <a:pt x="784721" y="37063"/>
                  </a:cubicBezTo>
                  <a:cubicBezTo>
                    <a:pt x="808452" y="60795"/>
                    <a:pt x="821784" y="92981"/>
                    <a:pt x="821784" y="126542"/>
                  </a:cubicBezTo>
                  <a:lnTo>
                    <a:pt x="821784" y="211802"/>
                  </a:lnTo>
                  <a:cubicBezTo>
                    <a:pt x="821784" y="245363"/>
                    <a:pt x="808452" y="277549"/>
                    <a:pt x="784721" y="301281"/>
                  </a:cubicBezTo>
                  <a:cubicBezTo>
                    <a:pt x="760990" y="325012"/>
                    <a:pt x="728803" y="338344"/>
                    <a:pt x="695242" y="338344"/>
                  </a:cubicBezTo>
                  <a:lnTo>
                    <a:pt x="126542" y="338344"/>
                  </a:lnTo>
                  <a:cubicBezTo>
                    <a:pt x="92981" y="338344"/>
                    <a:pt x="60795" y="325012"/>
                    <a:pt x="37063" y="301281"/>
                  </a:cubicBezTo>
                  <a:cubicBezTo>
                    <a:pt x="13332" y="277549"/>
                    <a:pt x="0" y="245363"/>
                    <a:pt x="0" y="211802"/>
                  </a:cubicBezTo>
                  <a:lnTo>
                    <a:pt x="0" y="126542"/>
                  </a:lnTo>
                  <a:cubicBezTo>
                    <a:pt x="0" y="92981"/>
                    <a:pt x="13332" y="60795"/>
                    <a:pt x="37063" y="37063"/>
                  </a:cubicBezTo>
                  <a:cubicBezTo>
                    <a:pt x="60795" y="13332"/>
                    <a:pt x="92981" y="0"/>
                    <a:pt x="126542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21784" cy="3764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rot="221927" flipH="1">
            <a:off x="654103" y="600353"/>
            <a:ext cx="1647473" cy="1096318"/>
          </a:xfrm>
          <a:custGeom>
            <a:avLst/>
            <a:gdLst/>
            <a:ahLst/>
            <a:cxnLst/>
            <a:rect l="l" t="t" r="r" b="b"/>
            <a:pathLst>
              <a:path w="1647473" h="1096318">
                <a:moveTo>
                  <a:pt x="1647473" y="0"/>
                </a:moveTo>
                <a:lnTo>
                  <a:pt x="0" y="0"/>
                </a:lnTo>
                <a:lnTo>
                  <a:pt x="0" y="1096318"/>
                </a:lnTo>
                <a:lnTo>
                  <a:pt x="1647473" y="1096318"/>
                </a:lnTo>
                <a:lnTo>
                  <a:pt x="164747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rot="-601350">
            <a:off x="15961331" y="1742523"/>
            <a:ext cx="1360014" cy="1408677"/>
          </a:xfrm>
          <a:custGeom>
            <a:avLst/>
            <a:gdLst/>
            <a:ahLst/>
            <a:cxnLst/>
            <a:rect l="l" t="t" r="r" b="b"/>
            <a:pathLst>
              <a:path w="1360014" h="1408677">
                <a:moveTo>
                  <a:pt x="0" y="0"/>
                </a:moveTo>
                <a:lnTo>
                  <a:pt x="1360014" y="0"/>
                </a:lnTo>
                <a:lnTo>
                  <a:pt x="1360014" y="1408677"/>
                </a:lnTo>
                <a:lnTo>
                  <a:pt x="0" y="14086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9529297" y="9553575"/>
            <a:ext cx="1713142" cy="436073"/>
          </a:xfrm>
          <a:custGeom>
            <a:avLst/>
            <a:gdLst/>
            <a:ahLst/>
            <a:cxnLst/>
            <a:rect l="l" t="t" r="r" b="b"/>
            <a:pathLst>
              <a:path w="1713142" h="436073">
                <a:moveTo>
                  <a:pt x="0" y="0"/>
                </a:moveTo>
                <a:lnTo>
                  <a:pt x="1713142" y="0"/>
                </a:lnTo>
                <a:lnTo>
                  <a:pt x="1713142" y="436073"/>
                </a:lnTo>
                <a:lnTo>
                  <a:pt x="0" y="4360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989693" y="2566793"/>
            <a:ext cx="3888486" cy="4114800"/>
          </a:xfrm>
          <a:custGeom>
            <a:avLst/>
            <a:gdLst/>
            <a:ahLst/>
            <a:cxnLst/>
            <a:rect l="l" t="t" r="r" b="b"/>
            <a:pathLst>
              <a:path w="3888486" h="4114800">
                <a:moveTo>
                  <a:pt x="0" y="0"/>
                </a:moveTo>
                <a:lnTo>
                  <a:pt x="3888486" y="0"/>
                </a:lnTo>
                <a:lnTo>
                  <a:pt x="38884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330910" y="3363061"/>
            <a:ext cx="3429300" cy="2709147"/>
          </a:xfrm>
          <a:custGeom>
            <a:avLst/>
            <a:gdLst/>
            <a:ahLst/>
            <a:cxnLst/>
            <a:rect l="l" t="t" r="r" b="b"/>
            <a:pathLst>
              <a:path w="3429300" h="2709147">
                <a:moveTo>
                  <a:pt x="0" y="0"/>
                </a:moveTo>
                <a:lnTo>
                  <a:pt x="3429301" y="0"/>
                </a:lnTo>
                <a:lnTo>
                  <a:pt x="3429301" y="2709148"/>
                </a:lnTo>
                <a:lnTo>
                  <a:pt x="0" y="270914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9547723" y="2831190"/>
            <a:ext cx="3389434" cy="3523015"/>
          </a:xfrm>
          <a:custGeom>
            <a:avLst/>
            <a:gdLst/>
            <a:ahLst/>
            <a:cxnLst/>
            <a:rect l="l" t="t" r="r" b="b"/>
            <a:pathLst>
              <a:path w="3389434" h="3523015">
                <a:moveTo>
                  <a:pt x="0" y="0"/>
                </a:moveTo>
                <a:lnTo>
                  <a:pt x="3389433" y="0"/>
                </a:lnTo>
                <a:lnTo>
                  <a:pt x="3389433" y="3523015"/>
                </a:lnTo>
                <a:lnTo>
                  <a:pt x="0" y="35230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13727731" y="2941265"/>
            <a:ext cx="3499724" cy="3302865"/>
          </a:xfrm>
          <a:custGeom>
            <a:avLst/>
            <a:gdLst/>
            <a:ahLst/>
            <a:cxnLst/>
            <a:rect l="l" t="t" r="r" b="b"/>
            <a:pathLst>
              <a:path w="3499724" h="3302865">
                <a:moveTo>
                  <a:pt x="0" y="0"/>
                </a:moveTo>
                <a:lnTo>
                  <a:pt x="3499725" y="0"/>
                </a:lnTo>
                <a:lnTo>
                  <a:pt x="3499725" y="3302865"/>
                </a:lnTo>
                <a:lnTo>
                  <a:pt x="0" y="330286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30" name="TextBox 30"/>
          <p:cNvSpPr txBox="1"/>
          <p:nvPr/>
        </p:nvSpPr>
        <p:spPr>
          <a:xfrm>
            <a:off x="3642254" y="1104900"/>
            <a:ext cx="11003492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0"/>
              </a:lnSpc>
            </a:pPr>
            <a:r>
              <a:rPr lang="en-US" sz="930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SADRŽAJ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77839" y="6926385"/>
            <a:ext cx="2741685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O TEČAJU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CILJEVI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5674718" y="6926385"/>
            <a:ext cx="2741685" cy="1481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PLAYFUL LEARNING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ESCAPE ROOM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STORYTELLING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871597" y="6926385"/>
            <a:ext cx="2741685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ENERGIZIRAJUĆE AKTIVNOSTI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4068476" y="6926385"/>
            <a:ext cx="2741685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STRATEGIJE ZA SMANJENJE STRESA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517353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739756" y="1235012"/>
            <a:ext cx="9259783" cy="8566161"/>
          </a:xfrm>
          <a:custGeom>
            <a:avLst/>
            <a:gdLst/>
            <a:ahLst/>
            <a:cxnLst/>
            <a:rect l="l" t="t" r="r" b="b"/>
            <a:pathLst>
              <a:path w="9259783" h="8566161">
                <a:moveTo>
                  <a:pt x="0" y="0"/>
                </a:moveTo>
                <a:lnTo>
                  <a:pt x="9259783" y="0"/>
                </a:lnTo>
                <a:lnTo>
                  <a:pt x="9259783" y="8566161"/>
                </a:lnTo>
                <a:lnTo>
                  <a:pt x="0" y="856616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b="-5935"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4739756" y="9047855"/>
            <a:ext cx="2179070" cy="217907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9509" y="66675"/>
            <a:ext cx="14992045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12281135" y="8859236"/>
            <a:ext cx="2179070" cy="217907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61210" y="-1347785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9509" y="66675"/>
            <a:ext cx="12956758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663" y="2393824"/>
            <a:ext cx="16326505" cy="959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 ZADATAKA ZA DOBROBIT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Razmislite o svom snu.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Večeras postanite čarobnjak za spavanje! Zapišite tri čarobne čarolije (ili jednostavne radnje) koje će vam pomoći da bolje spavate - poput isključivanja ekrana, stvaranja ugodnog okruženja ili vježbanja male večernje meditacije.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Istegnite se poput superheroja!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Zamislite da se pripremate spasiti svijet. Raširite ruke kao da letite, nagnite se naprijed kao da posežete za skrivenim blagom i zakotrljajte ramena kao da se oslobađate stiska zlikovca. Istegnite se gdje god se osjećate zategnuto i oslobodite svog unutarnjeg superheroja!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61210" y="-1347785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9509" y="66675"/>
            <a:ext cx="12956758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663" y="2393824"/>
            <a:ext cx="16326505" cy="8990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 ZADATAKA ZA DOBROBIT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Dišite poput zmaja!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Duboko udahnite 4 sekunde, zadržite dah 7 sekundi i izdahnite poput zmaja koji izdiše vatru 8 sekundi. Učinite to tri puta kako biste osjetili kako vam stres nestaje. Zarežite ako želite!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Pozitivan unutarnji razgovor.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Izdanje o supermoćima. Zapišite barem pet sjajnih stvari o sebi. Smatrajte ih svojim supermoćima - što vas čini nezaustavljivim!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61210" y="-1347785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9509" y="66675"/>
            <a:ext cx="12956758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663" y="2393824"/>
            <a:ext cx="16326505" cy="959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 ZADATAKA ZA DOBROBIT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Potraga za blagom zahvalnosti.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Krenite u potragu za blagom zahvalnosti! Zapišite sve na čemu ste danas zahvalni, poput skrivenog blaga koje čeka da bude pronađeno. Nijedno blago nije premalo!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Vrijeme za sretna sjećanja!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Napišite ili razmislite o tome što vas je danas nasmijalo. Je li to bio smiješan trenutak? Prekrasan zalazak sunca? Ili mala pobjeda? Proživite to na trenutak i dopustite da vas ta radost ispuni!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61210" y="-1347785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9509" y="66675"/>
            <a:ext cx="12956758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663" y="2393824"/>
            <a:ext cx="16326505" cy="1019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 ZADATAKA ZA DOBROBIT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Haiku srca.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Napišite kratki haiku o tome što osjećate ili što vas čini sretnima. Budite kreativni i pustite da vaše emocije teku poput poetskog vodopada!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Zen majstor.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Zamislite da ste Zen majstor koji stvara savršen, miran radni prostor. Koje jednostavne promjene mogu donijeti više lakoće u vaš dan? Možda bolje upravljanje vremenom ili ugodan prostor za odmor?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61210" y="-1347785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9509" y="66675"/>
            <a:ext cx="12956758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663" y="2393824"/>
            <a:ext cx="16326505" cy="10791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 ZADATAKA ZA DOBROBIT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Nacrtajte svoju strast!</a:t>
            </a: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Uzmite olovku i nacrtajte sliku koja prikazuje vaš omiljeni hobi. Bilo da se radi o vrtlarstvu, čitanju ili plesu - pustite svoju kreativnost na volju i zabilježite svoju radost na papiru.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Tajni agent ljubaznosti.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Zamislite nekoga kome bi dobro došlo malo sreće i pošaljite mu poruku radosti. Vi ste tajni agent koji širi pozitivnost - misija prihvaćena!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61210" y="-1347785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6490869" y="-1055188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6693803" y="130931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17369037" y="749276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4" y="0"/>
                </a:lnTo>
                <a:lnTo>
                  <a:pt x="686094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904785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39509" y="66675"/>
            <a:ext cx="12956758" cy="2403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339"/>
              </a:lnSpc>
            </a:pPr>
            <a:r>
              <a:rPr lang="en-US" sz="849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STRATEGIJE ZA SMANJIVANJE STRESA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09663" y="2393824"/>
            <a:ext cx="16326505" cy="11391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12 ZADATAKA ZA DOBROBIT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Svjesni istraživač.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Zastanite na trenutak, zatvorite oči i uključite se u zvukove oko sebe - navedite tri stvari koje možete čuti. Zatim otvorite oči i primijetite tri stvari koje vidite. Vi ste istraživač na senzornoj avanturi!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Plesna zabava, hit za odmor.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000000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r>
              <a:rPr lang="en-US" sz="33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Pustite svoju omiljenu pjesmu i pustite da vas ritam preuzme! Plešite, pjevušite ili jednostavno osjetite glazbu. Ako vam je potreban smijeh, recite sebi nešto glupo i smijte se 30 sekundi.</a:t>
            </a: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l">
              <a:lnSpc>
                <a:spcPts val="4759"/>
              </a:lnSpc>
            </a:pPr>
            <a:endParaRPr lang="en-US" sz="33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69890" y="8049844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47627" y="-1081645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380958" y="516982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5"/>
                </a:lnTo>
                <a:lnTo>
                  <a:pt x="0" y="1426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6012848" y="912119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3" y="0"/>
                </a:lnTo>
                <a:lnTo>
                  <a:pt x="686093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55895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26163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-2886734" y="2149395"/>
            <a:ext cx="8972345" cy="133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36"/>
              </a:lnSpc>
            </a:pPr>
            <a:r>
              <a:rPr lang="en-US" sz="9305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ZA KRAJ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665153" y="1359262"/>
            <a:ext cx="9976983" cy="7789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1"/>
              </a:lnSpc>
            </a:pPr>
            <a:endParaRPr/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Aktivira se više područja mozga odjednom – kognitivna, emocionalna i motorička područja rade zajedno → učenje je dublje i trajnije.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Jačaju se veze među neuronima kroz igru, pokret i emociju → bolje pamćenje i brže prisjećanje.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Angažiraju se izvršne funkcije (planiranje, fleksibilno mišljenje, kontrola pažnje).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Emocije i motivacija djeluju kao „gorivo“ za učenje – pozitivni doživljaji potiču lučenje dopamina, što olakšava učenje.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Socijalni mozak – kroz suradnju i povezivanje jačaju empatija, komunikacija i osjećaj pripadnosti.</a:t>
            </a:r>
          </a:p>
          <a:p>
            <a:pPr algn="just">
              <a:lnSpc>
                <a:spcPts val="4761"/>
              </a:lnSpc>
            </a:pPr>
            <a:endParaRPr lang="en-US" sz="3401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99438" y="4034975"/>
            <a:ext cx="5028315" cy="1419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8"/>
              </a:lnSpc>
              <a:spcBef>
                <a:spcPct val="0"/>
              </a:spcBef>
            </a:pPr>
            <a:r>
              <a:rPr lang="en-US" sz="412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Što se događa u našem umu kroz ovakve aktivnosti?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69890" y="8049844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47627" y="-1081645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380958" y="516982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5"/>
                </a:lnTo>
                <a:lnTo>
                  <a:pt x="0" y="14269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6012848" y="912119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3" y="0"/>
                </a:lnTo>
                <a:lnTo>
                  <a:pt x="686093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6355895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726163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-2886734" y="2149395"/>
            <a:ext cx="8972345" cy="133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36"/>
              </a:lnSpc>
            </a:pPr>
            <a:r>
              <a:rPr lang="en-US" sz="9305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ZA KRAJ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753644" y="759303"/>
            <a:ext cx="9976983" cy="8389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761"/>
              </a:lnSpc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Za učenike: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Razvijaju otpornost i emocionalnu ravnotežu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Uče s radošću, a ne pod pritiskom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Postaju samostalniji i suradljiviji</a:t>
            </a:r>
          </a:p>
          <a:p>
            <a:pPr algn="just">
              <a:lnSpc>
                <a:spcPts val="4761"/>
              </a:lnSpc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Za učitelje: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Oslobađaju se stresa i sagorijevanja kroz male vježbe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Dobivaju kreativne alate za motiviranje učenika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Jačaju odnos s razredom i grade sigurnu atmosferu</a:t>
            </a:r>
          </a:p>
          <a:p>
            <a:pPr algn="just">
              <a:lnSpc>
                <a:spcPts val="4761"/>
              </a:lnSpc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Za razrednu zajednicu: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Učenje je učinkovitije jer je povezano s emocijama, pokretom i zajedničkim iskustvom</a:t>
            </a:r>
          </a:p>
          <a:p>
            <a:pPr marL="734350" lvl="1" indent="-367175" algn="just">
              <a:lnSpc>
                <a:spcPts val="4761"/>
              </a:lnSpc>
              <a:buFont typeface="Arial"/>
              <a:buChar char="•"/>
            </a:pPr>
            <a:r>
              <a:rPr lang="en-US" sz="340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Razred postaje mjesto dobrobiti i rasta, a ne samo prijenosa znanja</a:t>
            </a:r>
          </a:p>
          <a:p>
            <a:pPr algn="just">
              <a:lnSpc>
                <a:spcPts val="4761"/>
              </a:lnSpc>
            </a:pPr>
            <a:endParaRPr lang="en-US" sz="3401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599438" y="4034975"/>
            <a:ext cx="5028315" cy="695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8"/>
              </a:lnSpc>
              <a:spcBef>
                <a:spcPct val="0"/>
              </a:spcBef>
            </a:pPr>
            <a:r>
              <a:rPr lang="en-US" sz="4120">
                <a:solidFill>
                  <a:srgbClr val="000000"/>
                </a:solidFill>
                <a:latin typeface="Handy Casual"/>
                <a:ea typeface="Handy Casual"/>
                <a:cs typeface="Handy Casual"/>
                <a:sym typeface="Handy Casual"/>
              </a:rPr>
              <a:t>Snage ovakvog pristupa...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63823" y="-889328"/>
            <a:ext cx="3562544" cy="356254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888535" y="7992957"/>
            <a:ext cx="3407678" cy="3407678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145557" y="3423664"/>
            <a:ext cx="7996887" cy="3553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893"/>
              </a:lnSpc>
            </a:pPr>
            <a:r>
              <a:rPr lang="en-US" sz="1263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HVALA NA PAŽNJI!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38792" y="7266592"/>
            <a:ext cx="657527" cy="657527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555141">
            <a:off x="13256697" y="2284575"/>
            <a:ext cx="1343557" cy="1529930"/>
          </a:xfrm>
          <a:custGeom>
            <a:avLst/>
            <a:gdLst/>
            <a:ahLst/>
            <a:cxnLst/>
            <a:rect l="l" t="t" r="r" b="b"/>
            <a:pathLst>
              <a:path w="1343557" h="1529930">
                <a:moveTo>
                  <a:pt x="0" y="0"/>
                </a:moveTo>
                <a:lnTo>
                  <a:pt x="1343557" y="0"/>
                </a:lnTo>
                <a:lnTo>
                  <a:pt x="1343557" y="1529930"/>
                </a:lnTo>
                <a:lnTo>
                  <a:pt x="0" y="15299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697474" y="5829303"/>
            <a:ext cx="1448083" cy="1008392"/>
          </a:xfrm>
          <a:custGeom>
            <a:avLst/>
            <a:gdLst/>
            <a:ahLst/>
            <a:cxnLst/>
            <a:rect l="l" t="t" r="r" b="b"/>
            <a:pathLst>
              <a:path w="1448083" h="1008392">
                <a:moveTo>
                  <a:pt x="0" y="0"/>
                </a:moveTo>
                <a:lnTo>
                  <a:pt x="1448083" y="0"/>
                </a:lnTo>
                <a:lnTo>
                  <a:pt x="1448083" y="1008393"/>
                </a:lnTo>
                <a:lnTo>
                  <a:pt x="0" y="10083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33554"/>
            <a:ext cx="5580709" cy="5580687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69890" y="8049844"/>
            <a:ext cx="3961920" cy="396192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19621" y="4833939"/>
            <a:ext cx="4424379" cy="442436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947627" y="-1081645"/>
            <a:ext cx="2547065" cy="254706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4621184">
            <a:off x="1732901" y="6332627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2" y="0"/>
                </a:lnTo>
                <a:lnTo>
                  <a:pt x="884732" y="1426985"/>
                </a:lnTo>
                <a:lnTo>
                  <a:pt x="0" y="1426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640374">
            <a:off x="7583650" y="371959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3" y="0"/>
                </a:lnTo>
                <a:lnTo>
                  <a:pt x="686093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1992667" y="8399546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9"/>
                </a:lnTo>
                <a:lnTo>
                  <a:pt x="0" y="45045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3638902" y="8850005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286955" y="1114425"/>
            <a:ext cx="8972345" cy="132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36"/>
              </a:lnSpc>
            </a:pPr>
            <a:r>
              <a:rPr lang="en-US" sz="9305">
                <a:solidFill>
                  <a:srgbClr val="C96868"/>
                </a:solidFill>
                <a:latin typeface="Handy Casual"/>
                <a:ea typeface="Handy Casual"/>
                <a:cs typeface="Handy Casual"/>
                <a:sym typeface="Handy Casual"/>
              </a:rPr>
              <a:t>O TEČAJU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26829" y="2203884"/>
            <a:ext cx="7824147" cy="60054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543"/>
              </a:lnSpc>
            </a:pPr>
            <a:r>
              <a:rPr lang="en-US" sz="34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Organizator: Vice Versa Academy, Prag,  Europass</a:t>
            </a:r>
          </a:p>
          <a:p>
            <a:pPr algn="just">
              <a:lnSpc>
                <a:spcPts val="8543"/>
              </a:lnSpc>
            </a:pPr>
            <a:r>
              <a:rPr lang="en-US" sz="34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Trajanje: 6 dana (radionice (5h) + kulturne aktivnosti)</a:t>
            </a:r>
          </a:p>
          <a:p>
            <a:pPr algn="just">
              <a:lnSpc>
                <a:spcPts val="8543"/>
              </a:lnSpc>
            </a:pPr>
            <a:r>
              <a:rPr lang="en-US" sz="34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Fokus: Aktivne metode poučavanja, dobrobit učenika i učitelja, učenje kroz igru</a:t>
            </a:r>
          </a:p>
          <a:p>
            <a:pPr algn="just">
              <a:lnSpc>
                <a:spcPts val="8543"/>
              </a:lnSpc>
            </a:pPr>
            <a:r>
              <a:rPr lang="en-US" sz="34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Lokacije: Budimpešta, Kopenhagen, Prag, Dublin</a:t>
            </a:r>
          </a:p>
          <a:p>
            <a:pPr algn="just">
              <a:lnSpc>
                <a:spcPts val="4084"/>
              </a:lnSpc>
            </a:pPr>
            <a:endParaRPr lang="en-US" sz="3417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9536" y="874109"/>
            <a:ext cx="5580709" cy="5580687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69890" y="8049844"/>
            <a:ext cx="3961920" cy="396192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926401" y="4653756"/>
            <a:ext cx="4424379" cy="442436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5136" r="-2513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947627" y="-1081645"/>
            <a:ext cx="2547065" cy="254706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4621184">
            <a:off x="678164" y="6111400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5"/>
                </a:lnTo>
                <a:lnTo>
                  <a:pt x="0" y="1426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640374">
            <a:off x="5417198" y="371959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3" y="0"/>
                </a:lnTo>
                <a:lnTo>
                  <a:pt x="686093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408559" y="9723542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137951" y="9273084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8935263" y="85725"/>
            <a:ext cx="8972345" cy="1327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36"/>
              </a:lnSpc>
            </a:pPr>
            <a:r>
              <a:rPr lang="en-US" sz="9305">
                <a:solidFill>
                  <a:srgbClr val="C96868"/>
                </a:solidFill>
                <a:latin typeface="Handy Casual"/>
                <a:ea typeface="Handy Casual"/>
                <a:cs typeface="Handy Casual"/>
                <a:sym typeface="Handy Casual"/>
              </a:rPr>
              <a:t>CILJEVI: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86506" y="502634"/>
            <a:ext cx="10115247" cy="10124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543"/>
              </a:lnSpc>
            </a:pPr>
            <a:endParaRPr/>
          </a:p>
          <a:p>
            <a:pPr marL="651483" lvl="1" indent="-325741" algn="just">
              <a:lnSpc>
                <a:spcPts val="7543"/>
              </a:lnSpc>
              <a:buFont typeface="Arial"/>
              <a:buChar char="•"/>
            </a:pPr>
            <a:r>
              <a:rPr lang="en-US" sz="30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Razumijevanje i primjena Playful Learning metodologije </a:t>
            </a:r>
          </a:p>
          <a:p>
            <a:pPr marL="651483" lvl="1" indent="-325741" algn="just">
              <a:lnSpc>
                <a:spcPts val="7543"/>
              </a:lnSpc>
              <a:buFont typeface="Arial"/>
              <a:buChar char="•"/>
            </a:pPr>
            <a:r>
              <a:rPr lang="en-US" sz="30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Smanjenje stresa i obnavljanje energije – kroz praktične alate i vježbe („body–mind“ aktivnosti, disanje, vizualizacije) za osobnu dobrobit učitelja i učenika</a:t>
            </a:r>
          </a:p>
          <a:p>
            <a:pPr marL="651483" lvl="1" indent="-325741" algn="just">
              <a:lnSpc>
                <a:spcPts val="7543"/>
              </a:lnSpc>
              <a:buFont typeface="Arial"/>
              <a:buChar char="•"/>
            </a:pPr>
            <a:r>
              <a:rPr lang="en-US" sz="30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Razvoj socijalno-emocionalnih vještina učenika </a:t>
            </a:r>
          </a:p>
          <a:p>
            <a:pPr marL="651483" lvl="1" indent="-325741" algn="just">
              <a:lnSpc>
                <a:spcPts val="7543"/>
              </a:lnSpc>
              <a:buFont typeface="Arial"/>
              <a:buChar char="•"/>
            </a:pPr>
            <a:r>
              <a:rPr lang="en-US" sz="30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Izgradnja  dobrobiti u učionici </a:t>
            </a:r>
          </a:p>
          <a:p>
            <a:pPr marL="651483" lvl="1" indent="-325741" algn="just">
              <a:lnSpc>
                <a:spcPts val="7543"/>
              </a:lnSpc>
              <a:buFont typeface="Arial"/>
              <a:buChar char="•"/>
            </a:pPr>
            <a:r>
              <a:rPr lang="en-US" sz="30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Uključivanje roditelja u podršku emocionalnoj dobrobiti učenika kroz aktivnu i pozitivnu suradnju sa školom </a:t>
            </a:r>
          </a:p>
          <a:p>
            <a:pPr marL="651483" lvl="1" indent="-325741" algn="just">
              <a:lnSpc>
                <a:spcPts val="7543"/>
              </a:lnSpc>
              <a:buFont typeface="Arial"/>
              <a:buChar char="•"/>
            </a:pPr>
            <a:r>
              <a:rPr lang="en-US" sz="3017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Razmjena iskustava i primjera dobre prakse </a:t>
            </a:r>
          </a:p>
          <a:p>
            <a:pPr algn="just">
              <a:lnSpc>
                <a:spcPts val="4084"/>
              </a:lnSpc>
            </a:pPr>
            <a:endParaRPr lang="en-US" sz="3017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050067" y="8930600"/>
            <a:ext cx="2712800" cy="271280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411622" y="-2573614"/>
            <a:ext cx="5430676" cy="543067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84733" y="2857062"/>
            <a:ext cx="1369465" cy="13694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4628702" y="815991"/>
            <a:ext cx="2134165" cy="1885826"/>
          </a:xfrm>
          <a:custGeom>
            <a:avLst/>
            <a:gdLst/>
            <a:ahLst/>
            <a:cxnLst/>
            <a:rect l="l" t="t" r="r" b="b"/>
            <a:pathLst>
              <a:path w="2134165" h="1885826">
                <a:moveTo>
                  <a:pt x="0" y="0"/>
                </a:moveTo>
                <a:lnTo>
                  <a:pt x="2134165" y="0"/>
                </a:lnTo>
                <a:lnTo>
                  <a:pt x="2134165" y="1885826"/>
                </a:lnTo>
                <a:lnTo>
                  <a:pt x="0" y="18858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248923" y="8983562"/>
            <a:ext cx="3115589" cy="549477"/>
          </a:xfrm>
          <a:custGeom>
            <a:avLst/>
            <a:gdLst/>
            <a:ahLst/>
            <a:cxnLst/>
            <a:rect l="l" t="t" r="r" b="b"/>
            <a:pathLst>
              <a:path w="3115589" h="549477">
                <a:moveTo>
                  <a:pt x="0" y="0"/>
                </a:moveTo>
                <a:lnTo>
                  <a:pt x="3115589" y="0"/>
                </a:lnTo>
                <a:lnTo>
                  <a:pt x="3115589" y="549476"/>
                </a:lnTo>
                <a:lnTo>
                  <a:pt x="0" y="5494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3875868" y="421594"/>
            <a:ext cx="10752834" cy="1337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0"/>
              </a:lnSpc>
            </a:pPr>
            <a:r>
              <a:rPr lang="en-US" sz="9300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PLAYFUL LEARNING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43317" y="3256037"/>
            <a:ext cx="4863889" cy="4807788"/>
            <a:chOff x="0" y="0"/>
            <a:chExt cx="1281024" cy="126624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281024" cy="1266249"/>
            </a:xfrm>
            <a:custGeom>
              <a:avLst/>
              <a:gdLst/>
              <a:ahLst/>
              <a:cxnLst/>
              <a:rect l="l" t="t" r="r" b="b"/>
              <a:pathLst>
                <a:path w="1281024" h="1266249">
                  <a:moveTo>
                    <a:pt x="81177" y="0"/>
                  </a:moveTo>
                  <a:lnTo>
                    <a:pt x="1199847" y="0"/>
                  </a:lnTo>
                  <a:cubicBezTo>
                    <a:pt x="1221376" y="0"/>
                    <a:pt x="1242024" y="8553"/>
                    <a:pt x="1257248" y="23776"/>
                  </a:cubicBezTo>
                  <a:cubicBezTo>
                    <a:pt x="1272472" y="39000"/>
                    <a:pt x="1281024" y="59648"/>
                    <a:pt x="1281024" y="81177"/>
                  </a:cubicBezTo>
                  <a:lnTo>
                    <a:pt x="1281024" y="1185071"/>
                  </a:lnTo>
                  <a:cubicBezTo>
                    <a:pt x="1281024" y="1206601"/>
                    <a:pt x="1272472" y="1227249"/>
                    <a:pt x="1257248" y="1242472"/>
                  </a:cubicBezTo>
                  <a:cubicBezTo>
                    <a:pt x="1242024" y="1257696"/>
                    <a:pt x="1221376" y="1266249"/>
                    <a:pt x="1199847" y="1266249"/>
                  </a:cubicBezTo>
                  <a:lnTo>
                    <a:pt x="81177" y="1266249"/>
                  </a:lnTo>
                  <a:cubicBezTo>
                    <a:pt x="59648" y="1266249"/>
                    <a:pt x="39000" y="1257696"/>
                    <a:pt x="23776" y="1242472"/>
                  </a:cubicBezTo>
                  <a:cubicBezTo>
                    <a:pt x="8553" y="1227249"/>
                    <a:pt x="0" y="1206601"/>
                    <a:pt x="0" y="1185071"/>
                  </a:cubicBezTo>
                  <a:lnTo>
                    <a:pt x="0" y="81177"/>
                  </a:lnTo>
                  <a:cubicBezTo>
                    <a:pt x="0" y="59648"/>
                    <a:pt x="8553" y="39000"/>
                    <a:pt x="23776" y="23776"/>
                  </a:cubicBezTo>
                  <a:cubicBezTo>
                    <a:pt x="39000" y="8553"/>
                    <a:pt x="59648" y="0"/>
                    <a:pt x="81177" y="0"/>
                  </a:cubicBezTo>
                  <a:close/>
                </a:path>
              </a:pathLst>
            </a:custGeom>
            <a:solidFill>
              <a:srgbClr val="FADFA1">
                <a:alpha val="46667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1281024" cy="1323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297209" y="2857062"/>
            <a:ext cx="2556105" cy="797950"/>
            <a:chOff x="0" y="0"/>
            <a:chExt cx="673213" cy="2101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73213" cy="210160"/>
            </a:xfrm>
            <a:custGeom>
              <a:avLst/>
              <a:gdLst/>
              <a:ahLst/>
              <a:cxnLst/>
              <a:rect l="l" t="t" r="r" b="b"/>
              <a:pathLst>
                <a:path w="673213" h="210160">
                  <a:moveTo>
                    <a:pt x="105080" y="0"/>
                  </a:moveTo>
                  <a:lnTo>
                    <a:pt x="568133" y="0"/>
                  </a:lnTo>
                  <a:cubicBezTo>
                    <a:pt x="626167" y="0"/>
                    <a:pt x="673213" y="47046"/>
                    <a:pt x="673213" y="105080"/>
                  </a:cubicBezTo>
                  <a:lnTo>
                    <a:pt x="673213" y="105080"/>
                  </a:lnTo>
                  <a:cubicBezTo>
                    <a:pt x="673213" y="163114"/>
                    <a:pt x="626167" y="210160"/>
                    <a:pt x="568133" y="210160"/>
                  </a:cubicBezTo>
                  <a:lnTo>
                    <a:pt x="105080" y="210160"/>
                  </a:lnTo>
                  <a:cubicBezTo>
                    <a:pt x="47046" y="210160"/>
                    <a:pt x="0" y="163114"/>
                    <a:pt x="0" y="105080"/>
                  </a:cubicBezTo>
                  <a:lnTo>
                    <a:pt x="0" y="105080"/>
                  </a:lnTo>
                  <a:cubicBezTo>
                    <a:pt x="0" y="47046"/>
                    <a:pt x="47046" y="0"/>
                    <a:pt x="10508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73213" cy="248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2250814" y="2951237"/>
            <a:ext cx="274168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Što je to?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597353" y="3970196"/>
            <a:ext cx="4048606" cy="3322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Učenje kroz igru = istraživanje i učenje kroz zabavne, interaktivne aktivnosti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Kombinira slobodnu i vođenu igru → učitelj daje okvir, a djeca uče kroz iskustvo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grpSp>
        <p:nvGrpSpPr>
          <p:cNvPr id="22" name="Group 22"/>
          <p:cNvGrpSpPr/>
          <p:nvPr/>
        </p:nvGrpSpPr>
        <p:grpSpPr>
          <a:xfrm>
            <a:off x="6712056" y="3256037"/>
            <a:ext cx="4863889" cy="4807788"/>
            <a:chOff x="0" y="0"/>
            <a:chExt cx="1281024" cy="1266249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281024" cy="1266249"/>
            </a:xfrm>
            <a:custGeom>
              <a:avLst/>
              <a:gdLst/>
              <a:ahLst/>
              <a:cxnLst/>
              <a:rect l="l" t="t" r="r" b="b"/>
              <a:pathLst>
                <a:path w="1281024" h="1266249">
                  <a:moveTo>
                    <a:pt x="81177" y="0"/>
                  </a:moveTo>
                  <a:lnTo>
                    <a:pt x="1199847" y="0"/>
                  </a:lnTo>
                  <a:cubicBezTo>
                    <a:pt x="1221376" y="0"/>
                    <a:pt x="1242024" y="8553"/>
                    <a:pt x="1257248" y="23776"/>
                  </a:cubicBezTo>
                  <a:cubicBezTo>
                    <a:pt x="1272472" y="39000"/>
                    <a:pt x="1281024" y="59648"/>
                    <a:pt x="1281024" y="81177"/>
                  </a:cubicBezTo>
                  <a:lnTo>
                    <a:pt x="1281024" y="1185071"/>
                  </a:lnTo>
                  <a:cubicBezTo>
                    <a:pt x="1281024" y="1206601"/>
                    <a:pt x="1272472" y="1227249"/>
                    <a:pt x="1257248" y="1242472"/>
                  </a:cubicBezTo>
                  <a:cubicBezTo>
                    <a:pt x="1242024" y="1257696"/>
                    <a:pt x="1221376" y="1266249"/>
                    <a:pt x="1199847" y="1266249"/>
                  </a:cubicBezTo>
                  <a:lnTo>
                    <a:pt x="81177" y="1266249"/>
                  </a:lnTo>
                  <a:cubicBezTo>
                    <a:pt x="59648" y="1266249"/>
                    <a:pt x="39000" y="1257696"/>
                    <a:pt x="23776" y="1242472"/>
                  </a:cubicBezTo>
                  <a:cubicBezTo>
                    <a:pt x="8553" y="1227249"/>
                    <a:pt x="0" y="1206601"/>
                    <a:pt x="0" y="1185071"/>
                  </a:cubicBezTo>
                  <a:lnTo>
                    <a:pt x="0" y="81177"/>
                  </a:lnTo>
                  <a:cubicBezTo>
                    <a:pt x="0" y="59648"/>
                    <a:pt x="8553" y="39000"/>
                    <a:pt x="23776" y="23776"/>
                  </a:cubicBezTo>
                  <a:cubicBezTo>
                    <a:pt x="39000" y="8553"/>
                    <a:pt x="59648" y="0"/>
                    <a:pt x="81177" y="0"/>
                  </a:cubicBezTo>
                  <a:close/>
                </a:path>
              </a:pathLst>
            </a:custGeom>
            <a:solidFill>
              <a:srgbClr val="7EACB5">
                <a:alpha val="29804"/>
              </a:srgbClr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1281024" cy="1323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865948" y="2857062"/>
            <a:ext cx="2556105" cy="797950"/>
            <a:chOff x="0" y="0"/>
            <a:chExt cx="673213" cy="21016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73213" cy="210160"/>
            </a:xfrm>
            <a:custGeom>
              <a:avLst/>
              <a:gdLst/>
              <a:ahLst/>
              <a:cxnLst/>
              <a:rect l="l" t="t" r="r" b="b"/>
              <a:pathLst>
                <a:path w="673213" h="210160">
                  <a:moveTo>
                    <a:pt x="105080" y="0"/>
                  </a:moveTo>
                  <a:lnTo>
                    <a:pt x="568133" y="0"/>
                  </a:lnTo>
                  <a:cubicBezTo>
                    <a:pt x="626167" y="0"/>
                    <a:pt x="673213" y="47046"/>
                    <a:pt x="673213" y="105080"/>
                  </a:cubicBezTo>
                  <a:lnTo>
                    <a:pt x="673213" y="105080"/>
                  </a:lnTo>
                  <a:cubicBezTo>
                    <a:pt x="673213" y="163114"/>
                    <a:pt x="626167" y="210160"/>
                    <a:pt x="568133" y="210160"/>
                  </a:cubicBezTo>
                  <a:lnTo>
                    <a:pt x="105080" y="210160"/>
                  </a:lnTo>
                  <a:cubicBezTo>
                    <a:pt x="47046" y="210160"/>
                    <a:pt x="0" y="163114"/>
                    <a:pt x="0" y="105080"/>
                  </a:cubicBezTo>
                  <a:lnTo>
                    <a:pt x="0" y="105080"/>
                  </a:lnTo>
                  <a:cubicBezTo>
                    <a:pt x="0" y="47046"/>
                    <a:pt x="47046" y="0"/>
                    <a:pt x="10508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673213" cy="248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7819553" y="2951237"/>
            <a:ext cx="274168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Zašto je važno?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712056" y="3981450"/>
            <a:ext cx="4547088" cy="379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Djeca uče aktivno, smisleno i s veseljem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Potiče: kreativnost, kritičko mišljenje, rješavanje problema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Jača motivaciju i koncentraciju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grpSp>
        <p:nvGrpSpPr>
          <p:cNvPr id="30" name="Group 30"/>
          <p:cNvGrpSpPr/>
          <p:nvPr/>
        </p:nvGrpSpPr>
        <p:grpSpPr>
          <a:xfrm>
            <a:off x="12280794" y="3256037"/>
            <a:ext cx="4863889" cy="4807788"/>
            <a:chOff x="0" y="0"/>
            <a:chExt cx="1281024" cy="1266249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281024" cy="1266249"/>
            </a:xfrm>
            <a:custGeom>
              <a:avLst/>
              <a:gdLst/>
              <a:ahLst/>
              <a:cxnLst/>
              <a:rect l="l" t="t" r="r" b="b"/>
              <a:pathLst>
                <a:path w="1281024" h="1266249">
                  <a:moveTo>
                    <a:pt x="81177" y="0"/>
                  </a:moveTo>
                  <a:lnTo>
                    <a:pt x="1199847" y="0"/>
                  </a:lnTo>
                  <a:cubicBezTo>
                    <a:pt x="1221376" y="0"/>
                    <a:pt x="1242024" y="8553"/>
                    <a:pt x="1257248" y="23776"/>
                  </a:cubicBezTo>
                  <a:cubicBezTo>
                    <a:pt x="1272472" y="39000"/>
                    <a:pt x="1281024" y="59648"/>
                    <a:pt x="1281024" y="81177"/>
                  </a:cubicBezTo>
                  <a:lnTo>
                    <a:pt x="1281024" y="1185071"/>
                  </a:lnTo>
                  <a:cubicBezTo>
                    <a:pt x="1281024" y="1206601"/>
                    <a:pt x="1272472" y="1227249"/>
                    <a:pt x="1257248" y="1242472"/>
                  </a:cubicBezTo>
                  <a:cubicBezTo>
                    <a:pt x="1242024" y="1257696"/>
                    <a:pt x="1221376" y="1266249"/>
                    <a:pt x="1199847" y="1266249"/>
                  </a:cubicBezTo>
                  <a:lnTo>
                    <a:pt x="81177" y="1266249"/>
                  </a:lnTo>
                  <a:cubicBezTo>
                    <a:pt x="59648" y="1266249"/>
                    <a:pt x="39000" y="1257696"/>
                    <a:pt x="23776" y="1242472"/>
                  </a:cubicBezTo>
                  <a:cubicBezTo>
                    <a:pt x="8553" y="1227249"/>
                    <a:pt x="0" y="1206601"/>
                    <a:pt x="0" y="1185071"/>
                  </a:cubicBezTo>
                  <a:lnTo>
                    <a:pt x="0" y="81177"/>
                  </a:lnTo>
                  <a:cubicBezTo>
                    <a:pt x="0" y="59648"/>
                    <a:pt x="8553" y="39000"/>
                    <a:pt x="23776" y="23776"/>
                  </a:cubicBezTo>
                  <a:cubicBezTo>
                    <a:pt x="39000" y="8553"/>
                    <a:pt x="59648" y="0"/>
                    <a:pt x="81177" y="0"/>
                  </a:cubicBezTo>
                  <a:close/>
                </a:path>
              </a:pathLst>
            </a:custGeom>
            <a:solidFill>
              <a:srgbClr val="C96868">
                <a:alpha val="29804"/>
              </a:srgbClr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1281024" cy="13233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13434686" y="2857062"/>
            <a:ext cx="2556105" cy="797950"/>
            <a:chOff x="0" y="0"/>
            <a:chExt cx="673213" cy="21016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73213" cy="210160"/>
            </a:xfrm>
            <a:custGeom>
              <a:avLst/>
              <a:gdLst/>
              <a:ahLst/>
              <a:cxnLst/>
              <a:rect l="l" t="t" r="r" b="b"/>
              <a:pathLst>
                <a:path w="673213" h="210160">
                  <a:moveTo>
                    <a:pt x="105080" y="0"/>
                  </a:moveTo>
                  <a:lnTo>
                    <a:pt x="568133" y="0"/>
                  </a:lnTo>
                  <a:cubicBezTo>
                    <a:pt x="626167" y="0"/>
                    <a:pt x="673213" y="47046"/>
                    <a:pt x="673213" y="105080"/>
                  </a:cubicBezTo>
                  <a:lnTo>
                    <a:pt x="673213" y="105080"/>
                  </a:lnTo>
                  <a:cubicBezTo>
                    <a:pt x="673213" y="163114"/>
                    <a:pt x="626167" y="210160"/>
                    <a:pt x="568133" y="210160"/>
                  </a:cubicBezTo>
                  <a:lnTo>
                    <a:pt x="105080" y="210160"/>
                  </a:lnTo>
                  <a:cubicBezTo>
                    <a:pt x="47046" y="210160"/>
                    <a:pt x="0" y="163114"/>
                    <a:pt x="0" y="105080"/>
                  </a:cubicBezTo>
                  <a:lnTo>
                    <a:pt x="0" y="105080"/>
                  </a:lnTo>
                  <a:cubicBezTo>
                    <a:pt x="0" y="47046"/>
                    <a:pt x="47046" y="0"/>
                    <a:pt x="10508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38100"/>
              <a:ext cx="673213" cy="248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3341896" y="2951237"/>
            <a:ext cx="274168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Koje su koristi?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378518" y="3811075"/>
            <a:ext cx="4668441" cy="379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Lakše pamćenje gradiva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Razvoj socijalnih vještina (suradnja, empatija)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Više angažmana i samostalnosti u učenju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38" name="Freeform 38"/>
          <p:cNvSpPr/>
          <p:nvPr/>
        </p:nvSpPr>
        <p:spPr>
          <a:xfrm>
            <a:off x="5625928" y="8930600"/>
            <a:ext cx="3115589" cy="549477"/>
          </a:xfrm>
          <a:custGeom>
            <a:avLst/>
            <a:gdLst/>
            <a:ahLst/>
            <a:cxnLst/>
            <a:rect l="l" t="t" r="r" b="b"/>
            <a:pathLst>
              <a:path w="3115589" h="549477">
                <a:moveTo>
                  <a:pt x="0" y="0"/>
                </a:moveTo>
                <a:lnTo>
                  <a:pt x="3115589" y="0"/>
                </a:lnTo>
                <a:lnTo>
                  <a:pt x="3115589" y="549477"/>
                </a:lnTo>
                <a:lnTo>
                  <a:pt x="0" y="5494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4879" y="7387943"/>
            <a:ext cx="4141854" cy="41418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4050553"/>
            <a:ext cx="5634305" cy="563428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3259" r="-23259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6763362" y="-730116"/>
            <a:ext cx="2363256" cy="2363256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235079" y="1462765"/>
            <a:ext cx="3120212" cy="797950"/>
            <a:chOff x="0" y="0"/>
            <a:chExt cx="821784" cy="21016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21784" cy="210160"/>
            </a:xfrm>
            <a:custGeom>
              <a:avLst/>
              <a:gdLst/>
              <a:ahLst/>
              <a:cxnLst/>
              <a:rect l="l" t="t" r="r" b="b"/>
              <a:pathLst>
                <a:path w="821784" h="210160">
                  <a:moveTo>
                    <a:pt x="105080" y="0"/>
                  </a:moveTo>
                  <a:lnTo>
                    <a:pt x="716704" y="0"/>
                  </a:lnTo>
                  <a:cubicBezTo>
                    <a:pt x="774738" y="0"/>
                    <a:pt x="821784" y="47046"/>
                    <a:pt x="821784" y="105080"/>
                  </a:cubicBezTo>
                  <a:lnTo>
                    <a:pt x="821784" y="105080"/>
                  </a:lnTo>
                  <a:cubicBezTo>
                    <a:pt x="821784" y="163114"/>
                    <a:pt x="774738" y="210160"/>
                    <a:pt x="716704" y="210160"/>
                  </a:cubicBezTo>
                  <a:lnTo>
                    <a:pt x="105080" y="210160"/>
                  </a:lnTo>
                  <a:cubicBezTo>
                    <a:pt x="47046" y="210160"/>
                    <a:pt x="0" y="163114"/>
                    <a:pt x="0" y="105080"/>
                  </a:cubicBezTo>
                  <a:lnTo>
                    <a:pt x="0" y="105080"/>
                  </a:lnTo>
                  <a:cubicBezTo>
                    <a:pt x="0" y="47046"/>
                    <a:pt x="47046" y="0"/>
                    <a:pt x="10508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21784" cy="248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259300" y="9458870"/>
            <a:ext cx="576737" cy="57673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5677521" y="4457245"/>
            <a:ext cx="1970968" cy="1372511"/>
          </a:xfrm>
          <a:custGeom>
            <a:avLst/>
            <a:gdLst/>
            <a:ahLst/>
            <a:cxnLst/>
            <a:rect l="l" t="t" r="r" b="b"/>
            <a:pathLst>
              <a:path w="1970968" h="1372511">
                <a:moveTo>
                  <a:pt x="0" y="0"/>
                </a:moveTo>
                <a:lnTo>
                  <a:pt x="1970968" y="0"/>
                </a:lnTo>
                <a:lnTo>
                  <a:pt x="1970968" y="1372510"/>
                </a:lnTo>
                <a:lnTo>
                  <a:pt x="0" y="13725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9235079" y="5430780"/>
            <a:ext cx="3120212" cy="797950"/>
            <a:chOff x="0" y="0"/>
            <a:chExt cx="821784" cy="21016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21784" cy="210160"/>
            </a:xfrm>
            <a:custGeom>
              <a:avLst/>
              <a:gdLst/>
              <a:ahLst/>
              <a:cxnLst/>
              <a:rect l="l" t="t" r="r" b="b"/>
              <a:pathLst>
                <a:path w="821784" h="210160">
                  <a:moveTo>
                    <a:pt x="105080" y="0"/>
                  </a:moveTo>
                  <a:lnTo>
                    <a:pt x="716704" y="0"/>
                  </a:lnTo>
                  <a:cubicBezTo>
                    <a:pt x="774738" y="0"/>
                    <a:pt x="821784" y="47046"/>
                    <a:pt x="821784" y="105080"/>
                  </a:cubicBezTo>
                  <a:lnTo>
                    <a:pt x="821784" y="105080"/>
                  </a:lnTo>
                  <a:cubicBezTo>
                    <a:pt x="821784" y="163114"/>
                    <a:pt x="774738" y="210160"/>
                    <a:pt x="716704" y="210160"/>
                  </a:cubicBezTo>
                  <a:lnTo>
                    <a:pt x="105080" y="210160"/>
                  </a:lnTo>
                  <a:cubicBezTo>
                    <a:pt x="47046" y="210160"/>
                    <a:pt x="0" y="163114"/>
                    <a:pt x="0" y="105080"/>
                  </a:cubicBezTo>
                  <a:lnTo>
                    <a:pt x="0" y="105080"/>
                  </a:lnTo>
                  <a:cubicBezTo>
                    <a:pt x="0" y="47046"/>
                    <a:pt x="47046" y="0"/>
                    <a:pt x="10508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21784" cy="248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028700" y="1104900"/>
            <a:ext cx="7380802" cy="263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0"/>
              </a:lnSpc>
            </a:pPr>
            <a:r>
              <a:rPr lang="en-US" sz="9300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ESCAPE ROOM U UČIONICI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235079" y="2420440"/>
            <a:ext cx="8115300" cy="3409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Razred postaje “escape room” s izazovima i zagonetkama / digitalni “escape room“ / na papiru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Djeca moraju riješiti zadatke da bi “pobjegla”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Važan je cilj za razvoj igre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Ključan dio → razgovor nakon igre  (što smo naučili?)</a:t>
            </a:r>
          </a:p>
          <a:p>
            <a:pPr algn="just">
              <a:lnSpc>
                <a:spcPts val="3919"/>
              </a:lnSpc>
            </a:pPr>
            <a:endParaRPr lang="en-US" sz="27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just">
              <a:lnSpc>
                <a:spcPts val="3499"/>
              </a:lnSpc>
            </a:pPr>
            <a:endParaRPr lang="en-US" sz="27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9424342" y="1556940"/>
            <a:ext cx="274168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Kako izgleda?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235079" y="6390655"/>
            <a:ext cx="7166971" cy="2418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Ponavljanje i učenje kroz igru i timski rad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Razvija: suradnju, komunikaciju, kritičko mišljenje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Povezuje gradivo s uzbudljivim iskustvom</a:t>
            </a:r>
          </a:p>
          <a:p>
            <a:pPr marL="604518" lvl="1" indent="-302259" algn="just">
              <a:lnSpc>
                <a:spcPts val="3919"/>
              </a:lnSpc>
              <a:buFont typeface="Arial"/>
              <a:buChar char="•"/>
            </a:pPr>
            <a:r>
              <a:rPr lang="en-US" sz="2799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Djeca su motivirana, aktivna i uključena</a:t>
            </a:r>
          </a:p>
          <a:p>
            <a:pPr algn="just">
              <a:lnSpc>
                <a:spcPts val="3499"/>
              </a:lnSpc>
            </a:pPr>
            <a:endParaRPr lang="en-US" sz="2799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424342" y="5524955"/>
            <a:ext cx="274168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Prednosti: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654879" y="7387943"/>
            <a:ext cx="4141854" cy="414185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63362" y="-730116"/>
            <a:ext cx="2363256" cy="236325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259300" y="9458870"/>
            <a:ext cx="576737" cy="576737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424342" y="2526145"/>
            <a:ext cx="3120212" cy="797950"/>
            <a:chOff x="0" y="0"/>
            <a:chExt cx="821784" cy="21016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1784" cy="210160"/>
            </a:xfrm>
            <a:custGeom>
              <a:avLst/>
              <a:gdLst/>
              <a:ahLst/>
              <a:cxnLst/>
              <a:rect l="l" t="t" r="r" b="b"/>
              <a:pathLst>
                <a:path w="821784" h="210160">
                  <a:moveTo>
                    <a:pt x="105080" y="0"/>
                  </a:moveTo>
                  <a:lnTo>
                    <a:pt x="716704" y="0"/>
                  </a:lnTo>
                  <a:cubicBezTo>
                    <a:pt x="774738" y="0"/>
                    <a:pt x="821784" y="47046"/>
                    <a:pt x="821784" y="105080"/>
                  </a:cubicBezTo>
                  <a:lnTo>
                    <a:pt x="821784" y="105080"/>
                  </a:lnTo>
                  <a:cubicBezTo>
                    <a:pt x="821784" y="163114"/>
                    <a:pt x="774738" y="210160"/>
                    <a:pt x="716704" y="210160"/>
                  </a:cubicBezTo>
                  <a:lnTo>
                    <a:pt x="105080" y="210160"/>
                  </a:lnTo>
                  <a:cubicBezTo>
                    <a:pt x="47046" y="210160"/>
                    <a:pt x="0" y="163114"/>
                    <a:pt x="0" y="105080"/>
                  </a:cubicBezTo>
                  <a:lnTo>
                    <a:pt x="0" y="105080"/>
                  </a:lnTo>
                  <a:cubicBezTo>
                    <a:pt x="0" y="47046"/>
                    <a:pt x="47046" y="0"/>
                    <a:pt x="10508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21784" cy="248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1104900"/>
            <a:ext cx="7380802" cy="3928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30"/>
              </a:lnSpc>
            </a:pPr>
            <a:r>
              <a:rPr lang="en-US" sz="9300">
                <a:solidFill>
                  <a:srgbClr val="7EACB5"/>
                </a:solidFill>
                <a:latin typeface="Handy Casual"/>
                <a:ea typeface="Handy Casual"/>
                <a:cs typeface="Handy Casual"/>
                <a:sym typeface="Handy Casual"/>
              </a:rPr>
              <a:t>ESCAPE ROOM U UČIONICI</a:t>
            </a:r>
          </a:p>
          <a:p>
            <a:pPr algn="l">
              <a:lnSpc>
                <a:spcPts val="10230"/>
              </a:lnSpc>
            </a:pPr>
            <a:endParaRPr lang="en-US" sz="9300">
              <a:solidFill>
                <a:srgbClr val="7EACB5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4969594" y="2925120"/>
            <a:ext cx="1970968" cy="1372511"/>
          </a:xfrm>
          <a:custGeom>
            <a:avLst/>
            <a:gdLst/>
            <a:ahLst/>
            <a:cxnLst/>
            <a:rect l="l" t="t" r="r" b="b"/>
            <a:pathLst>
              <a:path w="1970968" h="1372511">
                <a:moveTo>
                  <a:pt x="0" y="0"/>
                </a:moveTo>
                <a:lnTo>
                  <a:pt x="1970969" y="0"/>
                </a:lnTo>
                <a:lnTo>
                  <a:pt x="1970969" y="1372510"/>
                </a:lnTo>
                <a:lnTo>
                  <a:pt x="0" y="137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329939" y="4340860"/>
            <a:ext cx="11226707" cy="2703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4"/>
              </a:lnSpc>
            </a:pPr>
            <a:r>
              <a:rPr lang="en-US" sz="3081" u="sng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  <a:hlinkClick r:id="rId4" tooltip="https://reddoorescape.com/blog/blog-the-process-of-designing-an-escape-room/"/>
              </a:rPr>
              <a:t>https://reddoorescape.com/blog/blog-the-process-of-designing-an-escape-room/ </a:t>
            </a:r>
          </a:p>
          <a:p>
            <a:pPr algn="just">
              <a:lnSpc>
                <a:spcPts val="4314"/>
              </a:lnSpc>
            </a:pPr>
            <a:endParaRPr lang="en-US" sz="3081" u="sng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  <a:hlinkClick r:id="rId4" tooltip="https://reddoorescape.com/blog/blog-the-process-of-designing-an-escape-room/"/>
            </a:endParaRPr>
          </a:p>
          <a:p>
            <a:pPr algn="just">
              <a:lnSpc>
                <a:spcPts val="4314"/>
              </a:lnSpc>
            </a:pPr>
            <a:r>
              <a:rPr lang="en-US" sz="3081" u="sng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  <a:hlinkClick r:id="rId5" tooltip="https://puzzel.org/en"/>
              </a:rPr>
              <a:t>https://puzzel.org/en</a:t>
            </a:r>
          </a:p>
          <a:p>
            <a:pPr algn="just">
              <a:lnSpc>
                <a:spcPts val="4314"/>
              </a:lnSpc>
            </a:pPr>
            <a:endParaRPr lang="en-US" sz="3081" u="sng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  <a:hlinkClick r:id="rId5" tooltip="https://puzzel.org/en"/>
            </a:endParaRPr>
          </a:p>
          <a:p>
            <a:pPr algn="just">
              <a:lnSpc>
                <a:spcPts val="4314"/>
              </a:lnSpc>
            </a:pPr>
            <a:r>
              <a:rPr lang="en-US" sz="308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  <a:r>
              <a:rPr lang="en-US" sz="3081" u="sng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  <a:hlinkClick r:id="rId6" tooltip="https://www.mazegenerator.net"/>
              </a:rPr>
              <a:t>https://www.mazegenerator.net/</a:t>
            </a:r>
            <a:r>
              <a:rPr lang="en-US" sz="3081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613606" y="2620320"/>
            <a:ext cx="2741685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FFFCEF"/>
                </a:solidFill>
                <a:latin typeface="Handy Casual"/>
                <a:ea typeface="Handy Casual"/>
                <a:cs typeface="Handy Casual"/>
                <a:sym typeface="Handy Casual"/>
              </a:rPr>
              <a:t>Korisni linkovi: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849260" y="3824588"/>
            <a:ext cx="5634305" cy="5634282"/>
            <a:chOff x="0" y="0"/>
            <a:chExt cx="6350000" cy="634997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3259" r="-23259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133554"/>
            <a:ext cx="5580709" cy="5580687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1926" r="-18448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2969890" y="8049844"/>
            <a:ext cx="3961920" cy="396192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719621" y="4833939"/>
            <a:ext cx="4424379" cy="4424361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06" r="-24906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-947627" y="-1081645"/>
            <a:ext cx="2547065" cy="254706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 rot="-4621184">
            <a:off x="1732901" y="6332627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2" y="0"/>
                </a:lnTo>
                <a:lnTo>
                  <a:pt x="884732" y="1426985"/>
                </a:lnTo>
                <a:lnTo>
                  <a:pt x="0" y="14269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rot="5640374">
            <a:off x="7583650" y="3719590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3" y="0"/>
                </a:lnTo>
                <a:lnTo>
                  <a:pt x="686093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5994744" y="683096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609409" y="277735"/>
            <a:ext cx="8972345" cy="133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36"/>
              </a:lnSpc>
            </a:pPr>
            <a:r>
              <a:rPr lang="en-US" sz="9305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STORYTELLING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49597" y="1638722"/>
            <a:ext cx="7696200" cy="76085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Poučavanje kroz priče i narative</a:t>
            </a:r>
          </a:p>
          <a:p>
            <a:pPr marL="1165860" lvl="2" indent="-388620" algn="just">
              <a:lnSpc>
                <a:spcPts val="3779"/>
              </a:lnSpc>
              <a:buFont typeface="Arial"/>
              <a:buChar char="⚬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pomaže djeci povezati gradivo s iskustvom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Zašto priče djeluje?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lakše se pamte nego gole činjenice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Uključuju emocije → djeca su motiviranija i angažiranija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Jačaju jezične vještine i maštu</a:t>
            </a: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Primjena u školi: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Matematički ili znanstveni problem kroz priču o likovima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Povijesne događaje ispričati kao narativ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Djeca sama stvaraju i dijele priče</a:t>
            </a: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Prednosti: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Bolje razumijevanje i pamćenje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Razvoj pismenosti i kreativnosti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Pomaže u učenju vrijednosti i socijalnih vještina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610992" y="8426925"/>
            <a:ext cx="1296617" cy="1296617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ADFA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969890" y="8049844"/>
            <a:ext cx="3961920" cy="39619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96868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947627" y="-1081645"/>
            <a:ext cx="2547065" cy="254706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7EACB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74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4621184">
            <a:off x="1157073" y="7122109"/>
            <a:ext cx="884731" cy="1426986"/>
          </a:xfrm>
          <a:custGeom>
            <a:avLst/>
            <a:gdLst/>
            <a:ahLst/>
            <a:cxnLst/>
            <a:rect l="l" t="t" r="r" b="b"/>
            <a:pathLst>
              <a:path w="884731" h="1426986">
                <a:moveTo>
                  <a:pt x="0" y="0"/>
                </a:moveTo>
                <a:lnTo>
                  <a:pt x="884731" y="0"/>
                </a:lnTo>
                <a:lnTo>
                  <a:pt x="884731" y="1426986"/>
                </a:lnTo>
                <a:lnTo>
                  <a:pt x="0" y="14269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5640374">
            <a:off x="5415626" y="1883407"/>
            <a:ext cx="686093" cy="1106602"/>
          </a:xfrm>
          <a:custGeom>
            <a:avLst/>
            <a:gdLst/>
            <a:ahLst/>
            <a:cxnLst/>
            <a:rect l="l" t="t" r="r" b="b"/>
            <a:pathLst>
              <a:path w="686093" h="1106602">
                <a:moveTo>
                  <a:pt x="0" y="0"/>
                </a:moveTo>
                <a:lnTo>
                  <a:pt x="686093" y="0"/>
                </a:lnTo>
                <a:lnTo>
                  <a:pt x="686093" y="1106602"/>
                </a:lnTo>
                <a:lnTo>
                  <a:pt x="0" y="11066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276139" y="9498313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8" y="0"/>
                </a:lnTo>
                <a:lnTo>
                  <a:pt x="1769658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994744" y="683096"/>
            <a:ext cx="1769657" cy="450458"/>
          </a:xfrm>
          <a:custGeom>
            <a:avLst/>
            <a:gdLst/>
            <a:ahLst/>
            <a:cxnLst/>
            <a:rect l="l" t="t" r="r" b="b"/>
            <a:pathLst>
              <a:path w="1769657" h="450458">
                <a:moveTo>
                  <a:pt x="0" y="0"/>
                </a:moveTo>
                <a:lnTo>
                  <a:pt x="1769657" y="0"/>
                </a:lnTo>
                <a:lnTo>
                  <a:pt x="1769657" y="450458"/>
                </a:lnTo>
                <a:lnTo>
                  <a:pt x="0" y="4504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532210" y="2648722"/>
            <a:ext cx="4970845" cy="4989556"/>
          </a:xfrm>
          <a:custGeom>
            <a:avLst/>
            <a:gdLst/>
            <a:ahLst/>
            <a:cxnLst/>
            <a:rect l="l" t="t" r="r" b="b"/>
            <a:pathLst>
              <a:path w="4970845" h="4989556">
                <a:moveTo>
                  <a:pt x="0" y="0"/>
                </a:moveTo>
                <a:lnTo>
                  <a:pt x="4970845" y="0"/>
                </a:lnTo>
                <a:lnTo>
                  <a:pt x="4970845" y="4989556"/>
                </a:lnTo>
                <a:lnTo>
                  <a:pt x="0" y="49895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609409" y="277735"/>
            <a:ext cx="8972345" cy="133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0236"/>
              </a:lnSpc>
            </a:pPr>
            <a:r>
              <a:rPr lang="en-US" sz="9305">
                <a:solidFill>
                  <a:srgbClr val="C96868"/>
                </a:solidFill>
                <a:latin typeface="Lazydog"/>
                <a:ea typeface="Lazydog"/>
                <a:cs typeface="Lazydog"/>
                <a:sym typeface="Lazydog"/>
              </a:rPr>
              <a:t>PRIMJERI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31953" y="1638722"/>
            <a:ext cx="8713844" cy="808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Učenicima se podijele rečenice prema kojima konstruiraju dio priče: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Jednom davno…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Svakoga dana…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Međutim, jednoga dana…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Zbog toga..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Zbog toga..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Od tada..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Pouka priče je..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algn="just">
              <a:lnSpc>
                <a:spcPts val="3779"/>
              </a:lnSpc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Pričanje priča uz DIXIT karte: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Svatko izabere kartu koja mu se sviđa zbog nečega ili koja je u skladu s njegovim raspoloženjem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Randomizirana podjela u grupe </a:t>
            </a:r>
          </a:p>
          <a:p>
            <a:pPr marL="582930" lvl="1" indent="-291465" algn="just">
              <a:lnSpc>
                <a:spcPts val="3779"/>
              </a:lnSpc>
              <a:buFont typeface="Arial"/>
              <a:buChar char="•"/>
            </a:pPr>
            <a:r>
              <a:rPr lang="en-US" sz="2700">
                <a:solidFill>
                  <a:srgbClr val="3E4242"/>
                </a:solidFill>
                <a:latin typeface="Handy Casual"/>
                <a:ea typeface="Handy Casual"/>
                <a:cs typeface="Handy Casual"/>
                <a:sym typeface="Handy Casual"/>
              </a:rPr>
              <a:t>Sastavljanje priča od izabranih karata</a:t>
            </a:r>
          </a:p>
          <a:p>
            <a:pPr algn="just">
              <a:lnSpc>
                <a:spcPts val="3779"/>
              </a:lnSpc>
            </a:pPr>
            <a:endParaRPr lang="en-US" sz="2700">
              <a:solidFill>
                <a:srgbClr val="3E4242"/>
              </a:solidFill>
              <a:latin typeface="Handy Casual"/>
              <a:ea typeface="Handy Casual"/>
              <a:cs typeface="Handy Casual"/>
              <a:sym typeface="Handy Casu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1613</Words>
  <Application>Microsoft Office PowerPoint</Application>
  <PresentationFormat>Prilagođeno</PresentationFormat>
  <Paragraphs>266</Paragraphs>
  <Slides>29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4" baseType="lpstr">
      <vt:lpstr>Arial</vt:lpstr>
      <vt:lpstr>Calibri</vt:lpstr>
      <vt:lpstr>Handy Casual</vt:lpstr>
      <vt:lpstr>Lazydog</vt:lpstr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Project</dc:title>
  <dc:creator>Korisnik</dc:creator>
  <cp:lastModifiedBy>KSENIJA</cp:lastModifiedBy>
  <cp:revision>1</cp:revision>
  <dcterms:created xsi:type="dcterms:W3CDTF">2006-08-16T00:00:00Z</dcterms:created>
  <dcterms:modified xsi:type="dcterms:W3CDTF">2025-08-30T17:18:13Z</dcterms:modified>
  <dc:identifier>DAGxTPw2f1w</dc:identifier>
</cp:coreProperties>
</file>